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89" r:id="rId4"/>
    <p:sldId id="259" r:id="rId5"/>
    <p:sldId id="275" r:id="rId6"/>
    <p:sldId id="277" r:id="rId7"/>
    <p:sldId id="267" r:id="rId8"/>
    <p:sldId id="273" r:id="rId9"/>
    <p:sldId id="285" r:id="rId10"/>
    <p:sldId id="278" r:id="rId11"/>
    <p:sldId id="287" r:id="rId12"/>
    <p:sldId id="279" r:id="rId13"/>
    <p:sldId id="288" r:id="rId14"/>
    <p:sldId id="290" r:id="rId15"/>
    <p:sldId id="271" r:id="rId16"/>
    <p:sldId id="281" r:id="rId17"/>
    <p:sldId id="284" r:id="rId18"/>
    <p:sldId id="283" r:id="rId19"/>
  </p:sldIdLst>
  <p:sldSz cx="17551400" cy="9867900"/>
  <p:notesSz cx="6858000" cy="9144000"/>
  <p:embeddedFontLst>
    <p:embeddedFont>
      <p:font typeface="NanumGothic" panose="020D0604000000000000" pitchFamily="34" charset="-127"/>
      <p:regular r:id="rId21"/>
      <p:bold r:id="rId22"/>
    </p:embeddedFont>
    <p:embeddedFont>
      <p:font typeface="맑은 고딕" panose="020B0503020000020004" pitchFamily="34" charset="-127"/>
      <p:regular r:id="rId23"/>
      <p:bold r:id="rId24"/>
    </p:embeddedFont>
    <p:embeddedFont>
      <p:font typeface="맑은 고딕" panose="020B0503020000020004" pitchFamily="34" charset="-127"/>
      <p:regular r:id="rId23"/>
      <p:bold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F"/>
    <a:srgbClr val="A7A7A7"/>
    <a:srgbClr val="0070C0"/>
    <a:srgbClr val="A500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33"/>
    <p:restoredTop sz="94687"/>
  </p:normalViewPr>
  <p:slideViewPr>
    <p:cSldViewPr snapToGrid="0">
      <p:cViewPr varScale="1">
        <p:scale>
          <a:sx n="111" d="100"/>
          <a:sy n="111" d="100"/>
        </p:scale>
        <p:origin x="440" y="2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2701834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CF074-49E2-7FD2-BDDE-04BCDDE02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84EB16E-3C2B-2BD4-39F7-3486814C07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629ABE1-5FD9-53F7-2630-EDD72C5B16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2340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2732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BFB38-6759-BF4E-95B6-BDD478BC7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523A6A2-E567-814D-ECF2-F5E302A9DD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903668-9753-20C9-3023-0E96F6CC6D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9660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3543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제목 텍스트"/>
          <p:cNvSpPr txBox="1">
            <a:spLocks noGrp="1"/>
          </p:cNvSpPr>
          <p:nvPr>
            <p:ph type="title"/>
          </p:nvPr>
        </p:nvSpPr>
        <p:spPr>
          <a:xfrm>
            <a:off x="2629662" y="1107854"/>
            <a:ext cx="14041121" cy="24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t>제목 텍스트</a:t>
            </a:r>
          </a:p>
        </p:txBody>
      </p:sp>
      <p:sp>
        <p:nvSpPr>
          <p:cNvPr id="4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9796484" y="3508586"/>
            <a:ext cx="6874299" cy="6359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319881" y="9021930"/>
            <a:ext cx="258623" cy="24830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7"/>
          <p:cNvSpPr txBox="1"/>
          <p:nvPr/>
        </p:nvSpPr>
        <p:spPr>
          <a:xfrm>
            <a:off x="1354881" y="1499017"/>
            <a:ext cx="586963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LG </a:t>
            </a:r>
            <a:r>
              <a:rPr dirty="0" err="1"/>
              <a:t>부트캠프</a:t>
            </a:r>
            <a:r>
              <a:rPr dirty="0"/>
              <a:t> 8기 </a:t>
            </a:r>
            <a:r>
              <a:rPr dirty="0" err="1"/>
              <a:t>프로젝트</a:t>
            </a:r>
            <a:r>
              <a:rPr lang="en-US" dirty="0"/>
              <a:t> </a:t>
            </a:r>
            <a:r>
              <a:rPr lang="en-US" dirty="0" err="1"/>
              <a:t>RTOS</a:t>
            </a:r>
            <a:r>
              <a:rPr dirty="0" err="1"/>
              <a:t>반</a:t>
            </a:r>
            <a:r>
              <a:rPr lang="en-US" dirty="0"/>
              <a:t> SW2PJT</a:t>
            </a:r>
            <a:r>
              <a:rPr lang="ko-KR" altLang="en-US" dirty="0"/>
              <a:t>팀</a:t>
            </a:r>
            <a:endParaRPr dirty="0"/>
          </a:p>
        </p:txBody>
      </p:sp>
      <p:sp>
        <p:nvSpPr>
          <p:cNvPr id="23" name="TextBox 9"/>
          <p:cNvSpPr txBox="1"/>
          <p:nvPr/>
        </p:nvSpPr>
        <p:spPr>
          <a:xfrm>
            <a:off x="1234960" y="5410268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sz="5400" b="1" dirty="0">
                <a:solidFill>
                  <a:schemeClr val="bg1"/>
                </a:solidFill>
              </a:rPr>
              <a:t>Signal</a:t>
            </a:r>
            <a:r>
              <a:rPr lang="en" altLang="ko-KR" sz="5400" b="1" dirty="0">
                <a:solidFill>
                  <a:schemeClr val="bg1"/>
                </a:solidFill>
              </a:rPr>
              <a:t> Analyzer &amp; Filter</a:t>
            </a:r>
          </a:p>
        </p:txBody>
      </p:sp>
      <p:sp>
        <p:nvSpPr>
          <p:cNvPr id="24" name="TextBox 10"/>
          <p:cNvSpPr txBox="1"/>
          <p:nvPr/>
        </p:nvSpPr>
        <p:spPr>
          <a:xfrm>
            <a:off x="10786192" y="7827364"/>
            <a:ext cx="5869629" cy="1374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/>
              <a:t>RTOS</a:t>
            </a:r>
            <a:r>
              <a:rPr lang="en-US" dirty="0"/>
              <a:t>, SW2PJT</a:t>
            </a:r>
            <a:endParaRPr dirty="0"/>
          </a:p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endParaRPr dirty="0"/>
          </a:p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 err="1"/>
              <a:t>최준하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장다운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이승종</a:t>
            </a:r>
            <a:endParaRPr dirty="0"/>
          </a:p>
        </p:txBody>
      </p:sp>
      <p:sp>
        <p:nvSpPr>
          <p:cNvPr id="25" name="TextBox 11"/>
          <p:cNvSpPr txBox="1"/>
          <p:nvPr/>
        </p:nvSpPr>
        <p:spPr>
          <a:xfrm>
            <a:off x="1294920" y="4588834"/>
            <a:ext cx="14099231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6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프로젝트 결과보고서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0850-E143-B196-E29A-EA7641BED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74F26669-1FCE-A173-48AF-1A51B96EED7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051ACDE9-BF73-5AFB-FED3-AFA0058EDA21}"/>
              </a:ext>
            </a:extLst>
          </p:cNvPr>
          <p:cNvSpPr/>
          <p:nvPr/>
        </p:nvSpPr>
        <p:spPr>
          <a:xfrm>
            <a:off x="599637" y="1459729"/>
            <a:ext cx="8653545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DSP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3184C2C2-2CD0-6C41-DF53-F963EC65256A}"/>
              </a:ext>
            </a:extLst>
          </p:cNvPr>
          <p:cNvSpPr/>
          <p:nvPr/>
        </p:nvSpPr>
        <p:spPr>
          <a:xfrm>
            <a:off x="3823133" y="2624362"/>
            <a:ext cx="9905133" cy="4103984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257D34-2C46-3C4C-6001-3080DF19871E}"/>
              </a:ext>
            </a:extLst>
          </p:cNvPr>
          <p:cNvSpPr txBox="1"/>
          <p:nvPr/>
        </p:nvSpPr>
        <p:spPr>
          <a:xfrm>
            <a:off x="5136042" y="2797106"/>
            <a:ext cx="7279312" cy="830993"/>
          </a:xfrm>
          <a:prstGeom prst="rect">
            <a:avLst/>
          </a:prstGeom>
          <a:solidFill>
            <a:srgbClr val="EFEFEF"/>
          </a:solidFill>
          <a:ln w="381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" altLang="ko-KR" sz="4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DSP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EFC73D1-ED87-74E2-A6F1-DD59E3C74222}"/>
              </a:ext>
            </a:extLst>
          </p:cNvPr>
          <p:cNvGrpSpPr/>
          <p:nvPr/>
        </p:nvGrpSpPr>
        <p:grpSpPr>
          <a:xfrm>
            <a:off x="4857634" y="3800843"/>
            <a:ext cx="2116791" cy="2116791"/>
            <a:chOff x="4600948" y="5372643"/>
            <a:chExt cx="2540001" cy="2540001"/>
          </a:xfrm>
        </p:grpSpPr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646B1057-9D16-6D10-16B1-C6CA0F151A13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2E5159-73F4-24D2-F8E3-B773795E4913}"/>
                </a:ext>
              </a:extLst>
            </p:cNvPr>
            <p:cNvSpPr txBox="1"/>
            <p:nvPr/>
          </p:nvSpPr>
          <p:spPr>
            <a:xfrm>
              <a:off x="4731266" y="6226214"/>
              <a:ext cx="2279362" cy="70168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FFT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23B0DE9-CED7-5BBE-0311-33A5C6BDEE3F}"/>
              </a:ext>
            </a:extLst>
          </p:cNvPr>
          <p:cNvGrpSpPr/>
          <p:nvPr/>
        </p:nvGrpSpPr>
        <p:grpSpPr>
          <a:xfrm>
            <a:off x="10298563" y="3746183"/>
            <a:ext cx="2116791" cy="2116791"/>
            <a:chOff x="4600948" y="5372643"/>
            <a:chExt cx="2540001" cy="2540001"/>
          </a:xfrm>
        </p:grpSpPr>
        <p:sp>
          <p:nvSpPr>
            <p:cNvPr id="20" name="모서리가 둥근 직사각형 19">
              <a:extLst>
                <a:ext uri="{FF2B5EF4-FFF2-40B4-BE49-F238E27FC236}">
                  <a16:creationId xmlns:a16="http://schemas.microsoft.com/office/drawing/2014/main" id="{B50DD525-5B4C-E3A8-7854-230ADEF5FE73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0797FB6-705B-F64E-EE53-FA278EA3EE5F}"/>
                </a:ext>
              </a:extLst>
            </p:cNvPr>
            <p:cNvSpPr txBox="1"/>
            <p:nvPr/>
          </p:nvSpPr>
          <p:spPr>
            <a:xfrm>
              <a:off x="4731266" y="6226214"/>
              <a:ext cx="2279362" cy="70168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Filtering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BE448354-3344-0931-936F-64DDD2D5A8C7}"/>
              </a:ext>
            </a:extLst>
          </p:cNvPr>
          <p:cNvCxnSpPr>
            <a:cxnSpLocks/>
          </p:cNvCxnSpPr>
          <p:nvPr/>
        </p:nvCxnSpPr>
        <p:spPr>
          <a:xfrm>
            <a:off x="3985146" y="7178722"/>
            <a:ext cx="0" cy="1938988"/>
          </a:xfrm>
          <a:prstGeom prst="line">
            <a:avLst/>
          </a:prstGeom>
          <a:noFill/>
          <a:ln w="38100" cap="flat">
            <a:solidFill>
              <a:srgbClr val="A50034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898DFD9-43D0-CA65-CFBF-0E718B98E29F}"/>
              </a:ext>
            </a:extLst>
          </p:cNvPr>
          <p:cNvSpPr txBox="1"/>
          <p:nvPr/>
        </p:nvSpPr>
        <p:spPr>
          <a:xfrm>
            <a:off x="4203508" y="7178722"/>
            <a:ext cx="9292744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Twiddle Factor </a:t>
            </a:r>
            <a:r>
              <a:rPr kumimoji="0" lang="en-US" altLang="ko-KR" sz="2400" b="1" i="0" u="none" strike="noStrike" cap="none" spc="0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LookUp</a:t>
            </a: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Table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CMSIS-DSP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ko-KR" altLang="en-US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MATLAB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lang="ko-KR" altLang="en-US" sz="2400" b="1" dirty="0" err="1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오마쥬</a:t>
            </a: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ARM_MATH</a:t>
            </a:r>
            <a:r>
              <a:rPr lang="ko-KR" altLang="en-US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로 산술 연산 최적화</a:t>
            </a: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86087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0BCFA-C9A4-3082-98A1-0209E3B9B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395B3923-3235-0B76-3356-BA421DE610E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57787CFF-4907-C8B9-3A5C-63823F38A784}"/>
              </a:ext>
            </a:extLst>
          </p:cNvPr>
          <p:cNvSpPr/>
          <p:nvPr/>
        </p:nvSpPr>
        <p:spPr>
          <a:xfrm>
            <a:off x="599637" y="1459729"/>
            <a:ext cx="937563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요구조건 사고실험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64B6B1D-C859-FE0E-7903-9C0605948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557" y="3361976"/>
            <a:ext cx="4378614" cy="43444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A9265D-8FF4-3449-2BD5-E30C0055F3DE}"/>
              </a:ext>
            </a:extLst>
          </p:cNvPr>
          <p:cNvSpPr txBox="1"/>
          <p:nvPr/>
        </p:nvSpPr>
        <p:spPr>
          <a:xfrm>
            <a:off x="8955808" y="3549066"/>
            <a:ext cx="7863609" cy="39703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ko-KR" altLang="en-US" sz="36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로봇 피드백 제어 시스템</a:t>
            </a:r>
            <a:endParaRPr lang="en-US" altLang="ko-KR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buFont typeface="+mj-lt"/>
              <a:buAutoNum type="arabicPeriod"/>
            </a:pPr>
            <a:endParaRPr lang="ko-KR" altLang="en-US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indent="-571500">
              <a:buFont typeface="Wingdings" pitchFamily="2" charset="2"/>
              <a:buChar char="ü"/>
            </a:pPr>
            <a:r>
              <a:rPr lang="ko-KR" altLang="en-US" sz="3600"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저역</a:t>
            </a:r>
            <a:r>
              <a:rPr lang="ko-KR" altLang="en-US" sz="36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6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Cutoff Frequency = 600</a:t>
            </a:r>
          </a:p>
          <a:p>
            <a:pPr marL="571500" indent="-571500">
              <a:buFont typeface="Wingdings" pitchFamily="2" charset="2"/>
              <a:buChar char="ü"/>
            </a:pPr>
            <a:endParaRPr lang="en-US" altLang="ko-KR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indent="-571500">
              <a:buFont typeface="Wingdings" pitchFamily="2" charset="2"/>
              <a:buChar char="ü"/>
            </a:pPr>
            <a:r>
              <a:rPr lang="ko-KR" altLang="en-US" sz="36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고역 </a:t>
            </a:r>
            <a:r>
              <a:rPr lang="en-US" altLang="ko-KR" sz="36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Cutoff Frequency = 1200</a:t>
            </a:r>
            <a:endParaRPr lang="en-US" altLang="ko-KR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indent="-571500">
              <a:buFont typeface="Wingdings" pitchFamily="2" charset="2"/>
              <a:buChar char="ü"/>
            </a:pPr>
            <a:endParaRPr lang="en-US" altLang="ko-KR" sz="36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indent="-571500">
              <a:buFont typeface="Wingdings" pitchFamily="2" charset="2"/>
              <a:buChar char="ü"/>
            </a:pPr>
            <a:r>
              <a:rPr lang="ko-KR" altLang="en-US" sz="3600" b="1" dirty="0" err="1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저역</a:t>
            </a:r>
            <a:r>
              <a:rPr lang="en-US" altLang="ko-KR" sz="36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6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필터 위상 지연 최소</a:t>
            </a:r>
            <a:endParaRPr lang="en-US" altLang="ko-KR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231901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27987-C664-7379-0C42-6DB44A367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B4DF60EC-510F-0CB0-61ED-767783C245E2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84364630-C711-22E9-EC41-3582756CA8F9}"/>
              </a:ext>
            </a:extLst>
          </p:cNvPr>
          <p:cNvSpPr/>
          <p:nvPr/>
        </p:nvSpPr>
        <p:spPr>
          <a:xfrm>
            <a:off x="599637" y="1459729"/>
            <a:ext cx="771610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 - DSP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96C34E0B-3016-750B-7D1A-CDE24A77355F}"/>
              </a:ext>
            </a:extLst>
          </p:cNvPr>
          <p:cNvCxnSpPr>
            <a:cxnSpLocks/>
          </p:cNvCxnSpPr>
          <p:nvPr/>
        </p:nvCxnSpPr>
        <p:spPr>
          <a:xfrm>
            <a:off x="1246696" y="4933950"/>
            <a:ext cx="0" cy="1200325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C5EA193-C496-905C-AEC3-56863078AE6A}"/>
              </a:ext>
            </a:extLst>
          </p:cNvPr>
          <p:cNvSpPr txBox="1"/>
          <p:nvPr/>
        </p:nvSpPr>
        <p:spPr>
          <a:xfrm>
            <a:off x="1401442" y="4892657"/>
            <a:ext cx="4569858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IIR (</a:t>
            </a:r>
            <a:r>
              <a:rPr lang="en-US" altLang="ko-KR" sz="2400" b="1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ButterWorth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4th)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(Hamming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Window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32th)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D3ABD660-F1BE-3FE2-5442-0115E9471756}"/>
              </a:ext>
            </a:extLst>
          </p:cNvPr>
          <p:cNvSpPr/>
          <p:nvPr/>
        </p:nvSpPr>
        <p:spPr>
          <a:xfrm>
            <a:off x="6816364" y="2460992"/>
            <a:ext cx="9905133" cy="6660000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C041BC-CEB4-2CB4-952D-22B283BAD12F}"/>
              </a:ext>
            </a:extLst>
          </p:cNvPr>
          <p:cNvSpPr txBox="1"/>
          <p:nvPr/>
        </p:nvSpPr>
        <p:spPr>
          <a:xfrm>
            <a:off x="9926036" y="2574005"/>
            <a:ext cx="3750519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 Kernel Design</a:t>
            </a:r>
            <a:endParaRPr kumimoji="0" lang="ko-KR" alt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BD57C77-6722-CE44-E865-729CB314E8BB}"/>
              </a:ext>
            </a:extLst>
          </p:cNvPr>
          <p:cNvGrpSpPr/>
          <p:nvPr/>
        </p:nvGrpSpPr>
        <p:grpSpPr>
          <a:xfrm>
            <a:off x="8315743" y="3432311"/>
            <a:ext cx="6906373" cy="616627"/>
            <a:chOff x="4600948" y="5372643"/>
            <a:chExt cx="2540001" cy="2540001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4EF491B1-0A9F-03E2-765B-2CC591E5FDDA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18B6649-A1F4-ED5D-B05D-41263791D82D}"/>
                </a:ext>
              </a:extLst>
            </p:cNvPr>
            <p:cNvSpPr txBox="1"/>
            <p:nvPr/>
          </p:nvSpPr>
          <p:spPr>
            <a:xfrm>
              <a:off x="4720690" y="5438249"/>
              <a:ext cx="2279362" cy="2408780"/>
            </a:xfrm>
            <a:prstGeom prst="rect">
              <a:avLst/>
            </a:prstGeom>
            <a:noFill/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Bayesian </a:t>
              </a:r>
              <a:r>
                <a:rPr lang="ko-KR" altLang="en-US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최적화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AA53A15C-E8C2-7D45-3CA8-B1A3CCABF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766" y="4239017"/>
            <a:ext cx="8704805" cy="4681593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92D7D337-D004-3893-F48C-1B7002FE7FA4}"/>
              </a:ext>
            </a:extLst>
          </p:cNvPr>
          <p:cNvGrpSpPr/>
          <p:nvPr/>
        </p:nvGrpSpPr>
        <p:grpSpPr>
          <a:xfrm>
            <a:off x="1009519" y="3448238"/>
            <a:ext cx="5031063" cy="616627"/>
            <a:chOff x="4600948" y="5372643"/>
            <a:chExt cx="2540001" cy="2540001"/>
          </a:xfrm>
        </p:grpSpPr>
        <p:sp>
          <p:nvSpPr>
            <p:cNvPr id="6" name="모서리가 둥근 직사각형 5">
              <a:extLst>
                <a:ext uri="{FF2B5EF4-FFF2-40B4-BE49-F238E27FC236}">
                  <a16:creationId xmlns:a16="http://schemas.microsoft.com/office/drawing/2014/main" id="{89530769-6844-1663-1344-CD70B9C7E332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094B55-D0B5-0C4E-DF04-3D5910E3504E}"/>
                </a:ext>
              </a:extLst>
            </p:cNvPr>
            <p:cNvSpPr txBox="1"/>
            <p:nvPr/>
          </p:nvSpPr>
          <p:spPr>
            <a:xfrm>
              <a:off x="4720690" y="5438249"/>
              <a:ext cx="2279362" cy="2408780"/>
            </a:xfrm>
            <a:prstGeom prst="rect">
              <a:avLst/>
            </a:prstGeom>
            <a:noFill/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Heuristic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EC191178-9907-1C61-B0B0-537F8ACC5997}"/>
              </a:ext>
            </a:extLst>
          </p:cNvPr>
          <p:cNvSpPr/>
          <p:nvPr/>
        </p:nvSpPr>
        <p:spPr>
          <a:xfrm>
            <a:off x="772382" y="2460992"/>
            <a:ext cx="5464516" cy="6660000"/>
          </a:xfrm>
          <a:prstGeom prst="roundRect">
            <a:avLst/>
          </a:prstGeom>
          <a:noFill/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70958073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06417-07BC-974A-329B-316015A2B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">
            <a:extLst>
              <a:ext uri="{FF2B5EF4-FFF2-40B4-BE49-F238E27FC236}">
                <a16:creationId xmlns:a16="http://schemas.microsoft.com/office/drawing/2014/main" id="{193DC728-D37F-9690-7E54-1F55F9FB8C55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4.</a:t>
            </a:r>
            <a:r>
              <a:rPr lang="ko-KR" altLang="en-US" dirty="0"/>
              <a:t> 결과</a:t>
            </a:r>
            <a:endParaRPr dirty="0"/>
          </a:p>
        </p:txBody>
      </p:sp>
      <p:sp>
        <p:nvSpPr>
          <p:cNvPr id="10" name="커널 단">
            <a:extLst>
              <a:ext uri="{FF2B5EF4-FFF2-40B4-BE49-F238E27FC236}">
                <a16:creationId xmlns:a16="http://schemas.microsoft.com/office/drawing/2014/main" id="{7BEE2800-3554-1C44-49C8-FD67205BAF83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DSP 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연산시간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859C9B93-16CC-0166-F8E6-38B67842B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679544"/>
              </p:ext>
            </p:extLst>
          </p:nvPr>
        </p:nvGraphicFramePr>
        <p:xfrm>
          <a:off x="2925233" y="4451763"/>
          <a:ext cx="11700933" cy="3291840"/>
        </p:xfrm>
        <a:graphic>
          <a:graphicData uri="http://schemas.openxmlformats.org/drawingml/2006/table">
            <a:tbl>
              <a:tblPr firstRow="1" firstCol="1" bandRow="1">
                <a:solidFill>
                  <a:srgbClr val="EFEFEF"/>
                </a:solidFill>
                <a:effectLst/>
                <a:tableStyleId>{5940675A-B579-460E-94D1-54222C63F5DA}</a:tableStyleId>
              </a:tblPr>
              <a:tblGrid>
                <a:gridCol w="3900311">
                  <a:extLst>
                    <a:ext uri="{9D8B030D-6E8A-4147-A177-3AD203B41FA5}">
                      <a16:colId xmlns:a16="http://schemas.microsoft.com/office/drawing/2014/main" val="3441901410"/>
                    </a:ext>
                  </a:extLst>
                </a:gridCol>
                <a:gridCol w="3900311">
                  <a:extLst>
                    <a:ext uri="{9D8B030D-6E8A-4147-A177-3AD203B41FA5}">
                      <a16:colId xmlns:a16="http://schemas.microsoft.com/office/drawing/2014/main" val="3591229547"/>
                    </a:ext>
                  </a:extLst>
                </a:gridCol>
                <a:gridCol w="3900311">
                  <a:extLst>
                    <a:ext uri="{9D8B030D-6E8A-4147-A177-3AD203B41FA5}">
                      <a16:colId xmlns:a16="http://schemas.microsoft.com/office/drawing/2014/main" val="11931964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FIR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IIR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432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LPF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13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681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HPF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944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BPF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20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10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29760"/>
                  </a:ext>
                </a:extLst>
              </a:tr>
            </a:tbl>
          </a:graphicData>
        </a:graphic>
      </p:graphicFrame>
      <p:sp>
        <p:nvSpPr>
          <p:cNvPr id="16" name="커널 단">
            <a:extLst>
              <a:ext uri="{FF2B5EF4-FFF2-40B4-BE49-F238E27FC236}">
                <a16:creationId xmlns:a16="http://schemas.microsoft.com/office/drawing/2014/main" id="{5D2E913E-44EB-B2FA-D3BB-B033F0BA6E2D}"/>
              </a:ext>
            </a:extLst>
          </p:cNvPr>
          <p:cNvSpPr/>
          <p:nvPr/>
        </p:nvSpPr>
        <p:spPr>
          <a:xfrm>
            <a:off x="2925233" y="3640579"/>
            <a:ext cx="6978799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FFT Length 128, SampleRate:4000</a:t>
            </a:r>
            <a:endParaRPr sz="3200" b="1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1378A6-89DC-0C9D-B775-D6C103566E45}"/>
              </a:ext>
            </a:extLst>
          </p:cNvPr>
          <p:cNvSpPr txBox="1"/>
          <p:nvPr/>
        </p:nvSpPr>
        <p:spPr>
          <a:xfrm>
            <a:off x="13546800" y="3990751"/>
            <a:ext cx="1686021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단위</a:t>
            </a:r>
            <a:r>
              <a:rPr kumimoji="0" lang="en-US" altLang="ko-KR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:</a:t>
            </a:r>
            <a:r>
              <a:rPr kumimoji="0" lang="ko-KR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kumimoji="0" lang="en-US" altLang="ko-KR" sz="20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ms</a:t>
            </a:r>
            <a:endParaRPr kumimoji="0" lang="ko-KR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32374822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DD480-7409-B49C-3FA3-4B1485AE3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">
            <a:extLst>
              <a:ext uri="{FF2B5EF4-FFF2-40B4-BE49-F238E27FC236}">
                <a16:creationId xmlns:a16="http://schemas.microsoft.com/office/drawing/2014/main" id="{903E5D78-E03E-7045-A47A-64C06F33DCC3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4.</a:t>
            </a:r>
            <a:r>
              <a:rPr lang="ko-KR" altLang="en-US" dirty="0"/>
              <a:t> 결과</a:t>
            </a:r>
            <a:endParaRPr dirty="0"/>
          </a:p>
        </p:txBody>
      </p:sp>
      <p:sp>
        <p:nvSpPr>
          <p:cNvPr id="10" name="커널 단">
            <a:extLst>
              <a:ext uri="{FF2B5EF4-FFF2-40B4-BE49-F238E27FC236}">
                <a16:creationId xmlns:a16="http://schemas.microsoft.com/office/drawing/2014/main" id="{1F9E1F3D-3FEF-C856-9551-A45DD6EF2F99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특성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(LPF)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5FD9F8-7B4E-4BA6-99D7-F7D82473A4AF}"/>
              </a:ext>
            </a:extLst>
          </p:cNvPr>
          <p:cNvSpPr txBox="1"/>
          <p:nvPr/>
        </p:nvSpPr>
        <p:spPr>
          <a:xfrm>
            <a:off x="3670428" y="8331901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B9BD7-2953-A189-1032-D49E40FC2825}"/>
              </a:ext>
            </a:extLst>
          </p:cNvPr>
          <p:cNvSpPr txBox="1"/>
          <p:nvPr/>
        </p:nvSpPr>
        <p:spPr>
          <a:xfrm>
            <a:off x="11685360" y="8331901"/>
            <a:ext cx="1925154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pic>
        <p:nvPicPr>
          <p:cNvPr id="5" name="그림 4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4A8D53B-BF88-A020-8B9B-9C426DF8D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046" y="2568653"/>
            <a:ext cx="7112000" cy="5334000"/>
          </a:xfrm>
          <a:prstGeom prst="rect">
            <a:avLst/>
          </a:prstGeom>
        </p:spPr>
      </p:pic>
      <p:pic>
        <p:nvPicPr>
          <p:cNvPr id="7" name="그림 6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F725FEC-AA81-3516-05BE-651F03BF7F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56" y="2568653"/>
            <a:ext cx="7112000" cy="5334000"/>
          </a:xfrm>
          <a:prstGeom prst="rect">
            <a:avLst/>
          </a:prstGeom>
        </p:spPr>
      </p:pic>
      <p:pic>
        <p:nvPicPr>
          <p:cNvPr id="6" name="그림 5" descr="텍스트, 라인, 그래프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DA56459-E3B1-1D7C-6C2F-8CC940A6B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046" y="2568653"/>
            <a:ext cx="7112000" cy="533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 descr="텍스트, 도표, 라인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3F722E4-CBE7-DEFA-AE84-7C84EC8820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56" y="2568653"/>
            <a:ext cx="7112000" cy="533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071184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A8007-43F2-C8B7-0E9D-270669713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">
            <a:extLst>
              <a:ext uri="{FF2B5EF4-FFF2-40B4-BE49-F238E27FC236}">
                <a16:creationId xmlns:a16="http://schemas.microsoft.com/office/drawing/2014/main" id="{EFA61E79-8799-3E1C-047A-CCE918A01B61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4.</a:t>
            </a:r>
            <a:r>
              <a:rPr lang="ko-KR" altLang="en-US" dirty="0"/>
              <a:t> 결과</a:t>
            </a:r>
            <a:endParaRPr dirty="0"/>
          </a:p>
        </p:txBody>
      </p:sp>
      <p:sp>
        <p:nvSpPr>
          <p:cNvPr id="10" name="커널 단">
            <a:extLst>
              <a:ext uri="{FF2B5EF4-FFF2-40B4-BE49-F238E27FC236}">
                <a16:creationId xmlns:a16="http://schemas.microsoft.com/office/drawing/2014/main" id="{F34AE45B-3541-D194-67CB-2CD9A941256C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특성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(HPF)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077EE5-6EA9-0C0A-D971-B0E91AEA8DD1}"/>
              </a:ext>
            </a:extLst>
          </p:cNvPr>
          <p:cNvSpPr txBox="1"/>
          <p:nvPr/>
        </p:nvSpPr>
        <p:spPr>
          <a:xfrm>
            <a:off x="3670428" y="8331901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13BEC-63FB-569F-98E0-943D92AB1BB4}"/>
              </a:ext>
            </a:extLst>
          </p:cNvPr>
          <p:cNvSpPr txBox="1"/>
          <p:nvPr/>
        </p:nvSpPr>
        <p:spPr>
          <a:xfrm>
            <a:off x="11685360" y="8331901"/>
            <a:ext cx="1925154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pic>
        <p:nvPicPr>
          <p:cNvPr id="5" name="그림 4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75F5816-9179-C3BC-B66A-C8B9160B0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046" y="2568653"/>
            <a:ext cx="7112000" cy="533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그림 6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3EB7597-4BA5-7E27-D6CC-3B9D998165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56" y="2568653"/>
            <a:ext cx="7112000" cy="533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50892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27987-C664-7379-0C42-6DB44A367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B4DF60EC-510F-0CB0-61ED-767783C245E2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4.</a:t>
            </a:r>
            <a:r>
              <a:rPr lang="ko-KR" altLang="en-US" dirty="0"/>
              <a:t> 결과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84364630-C711-22E9-EC41-3582756CA8F9}"/>
              </a:ext>
            </a:extLst>
          </p:cNvPr>
          <p:cNvSpPr/>
          <p:nvPr/>
        </p:nvSpPr>
        <p:spPr>
          <a:xfrm>
            <a:off x="599637" y="1459729"/>
            <a:ext cx="796816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 – GUI 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C0390BE-8796-57C3-3D61-3B285C6F7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3599" y="4488873"/>
            <a:ext cx="8409917" cy="43626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7E2D32D-0DD5-3563-533B-BECB6A889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87" y="4488873"/>
            <a:ext cx="8409916" cy="43626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DE73862-BF0E-778A-6113-091F347A5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599" y="2935393"/>
            <a:ext cx="10160000" cy="88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BE7EED-4CBA-100E-F599-CF3CA301A4BD}"/>
              </a:ext>
            </a:extLst>
          </p:cNvPr>
          <p:cNvSpPr txBox="1"/>
          <p:nvPr/>
        </p:nvSpPr>
        <p:spPr>
          <a:xfrm>
            <a:off x="3143955" y="9044466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 LPF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59DE88-2BE3-D79F-21A5-63C5BB9F91D7}"/>
              </a:ext>
            </a:extLst>
          </p:cNvPr>
          <p:cNvSpPr txBox="1"/>
          <p:nvPr/>
        </p:nvSpPr>
        <p:spPr>
          <a:xfrm>
            <a:off x="12294628" y="9044466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 HPF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06632938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Box 1"/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</a:t>
            </a:r>
            <a:r>
              <a:rPr dirty="0"/>
              <a:t>.</a:t>
            </a:r>
            <a:r>
              <a:rPr lang="en-US" dirty="0"/>
              <a:t> </a:t>
            </a:r>
            <a:r>
              <a:rPr lang="ko-KR" altLang="en-US" dirty="0"/>
              <a:t>결과</a:t>
            </a:r>
            <a:r>
              <a:rPr dirty="0"/>
              <a:t> </a:t>
            </a:r>
          </a:p>
        </p:txBody>
      </p:sp>
      <p:pic>
        <p:nvPicPr>
          <p:cNvPr id="3" name="그림 2" descr="전자제품, 전자 기기, 정보기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60F44C0-2BAD-ABCC-E439-FE0178BDE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3" t="29572" r="13976" b="24564"/>
          <a:stretch/>
        </p:blipFill>
        <p:spPr>
          <a:xfrm>
            <a:off x="9640453" y="2161311"/>
            <a:ext cx="6996545" cy="33943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그림 5" descr="전자제품, 전자 기기, 정보기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F10C52F-F682-7C68-4CA6-542812FBF0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26951" r="11729" b="27185"/>
          <a:stretch/>
        </p:blipFill>
        <p:spPr>
          <a:xfrm>
            <a:off x="914400" y="6109853"/>
            <a:ext cx="6705600" cy="33943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그림 7" descr="전자제품, 전자 기기, 정보기기, 손목시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6F6E24F-1211-CF3C-34F7-510E91459C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8" t="26951" r="14959" b="27185"/>
          <a:stretch/>
        </p:blipFill>
        <p:spPr>
          <a:xfrm>
            <a:off x="9640454" y="6109852"/>
            <a:ext cx="6996545" cy="33943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그림 9" descr="전자제품, 전자 기기, 정보기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10AE486-FC8F-72BB-DB82-F732A2C93E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1" t="25454" r="14959" b="28682"/>
          <a:stretch/>
        </p:blipFill>
        <p:spPr>
          <a:xfrm>
            <a:off x="914400" y="2161309"/>
            <a:ext cx="6705600" cy="33943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A059D9-C60A-3D25-B886-D6E4C31B58EB}"/>
              </a:ext>
            </a:extLst>
          </p:cNvPr>
          <p:cNvSpPr txBox="1"/>
          <p:nvPr/>
        </p:nvSpPr>
        <p:spPr>
          <a:xfrm>
            <a:off x="4612539" y="2421990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Normal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6562B9-8D9B-2F11-9486-BB4697C71365}"/>
              </a:ext>
            </a:extLst>
          </p:cNvPr>
          <p:cNvSpPr txBox="1"/>
          <p:nvPr/>
        </p:nvSpPr>
        <p:spPr>
          <a:xfrm>
            <a:off x="13509737" y="2241879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LPF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7BC104-D9B6-B4E5-47AE-E82C44B7B882}"/>
              </a:ext>
            </a:extLst>
          </p:cNvPr>
          <p:cNvSpPr txBox="1"/>
          <p:nvPr/>
        </p:nvSpPr>
        <p:spPr>
          <a:xfrm>
            <a:off x="4612540" y="6234898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HPF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1F2120-2D12-E6FC-0174-31C8E1C36D2E}"/>
              </a:ext>
            </a:extLst>
          </p:cNvPr>
          <p:cNvSpPr txBox="1"/>
          <p:nvPr/>
        </p:nvSpPr>
        <p:spPr>
          <a:xfrm>
            <a:off x="13634427" y="6288714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BPF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3383765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E33EF-D816-E454-AE1C-EF1742379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>
            <a:extLst>
              <a:ext uri="{FF2B5EF4-FFF2-40B4-BE49-F238E27FC236}">
                <a16:creationId xmlns:a16="http://schemas.microsoft.com/office/drawing/2014/main" id="{BD961732-992F-5F29-6A33-94FC2B912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Box 13">
            <a:extLst>
              <a:ext uri="{FF2B5EF4-FFF2-40B4-BE49-F238E27FC236}">
                <a16:creationId xmlns:a16="http://schemas.microsoft.com/office/drawing/2014/main" id="{DF010EE3-DE99-51C4-2A99-4E36BB19EB83}"/>
              </a:ext>
            </a:extLst>
          </p:cNvPr>
          <p:cNvSpPr txBox="1"/>
          <p:nvPr/>
        </p:nvSpPr>
        <p:spPr>
          <a:xfrm>
            <a:off x="5980931" y="2480684"/>
            <a:ext cx="5589537" cy="4906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en-US" sz="7200" dirty="0"/>
              <a:t>Thank You</a:t>
            </a:r>
          </a:p>
          <a:p>
            <a:pPr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endParaRPr lang="en-US" sz="7200" dirty="0"/>
          </a:p>
          <a:p>
            <a:pPr algn="ctr"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en-US" sz="7200" dirty="0"/>
              <a:t>Q&amp;A</a:t>
            </a:r>
            <a:endParaRPr sz="7200" dirty="0"/>
          </a:p>
        </p:txBody>
      </p:sp>
    </p:spTree>
    <p:extLst>
      <p:ext uri="{BB962C8B-B14F-4D97-AF65-F5344CB8AC3E}">
        <p14:creationId xmlns:p14="http://schemas.microsoft.com/office/powerpoint/2010/main" val="31822532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Image 3" descr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261" y="649794"/>
            <a:ext cx="4510136" cy="21945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Image 4" descr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654" y="1373028"/>
            <a:ext cx="5253657" cy="1325882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Box 13"/>
          <p:cNvSpPr txBox="1"/>
          <p:nvPr/>
        </p:nvSpPr>
        <p:spPr>
          <a:xfrm>
            <a:off x="3309711" y="3446079"/>
            <a:ext cx="11068683" cy="40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/>
              <a:t>프로젝트 개관</a:t>
            </a:r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/>
              <a:t>개발 목표</a:t>
            </a:r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결과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DC630-BC0E-9241-D463-D9240001B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788CBC3A-E7F1-0696-FD1E-CD77DE313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599" y="2929755"/>
            <a:ext cx="7302500" cy="632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1">
            <a:extLst>
              <a:ext uri="{FF2B5EF4-FFF2-40B4-BE49-F238E27FC236}">
                <a16:creationId xmlns:a16="http://schemas.microsoft.com/office/drawing/2014/main" id="{694EA85D-9332-0182-15CE-ABF4E4BD975D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1</a:t>
            </a:r>
            <a:r>
              <a:rPr dirty="0"/>
              <a:t>. </a:t>
            </a:r>
            <a:r>
              <a:rPr lang="ko-KR" altLang="en-US" dirty="0"/>
              <a:t>프로젝트</a:t>
            </a:r>
            <a:r>
              <a:rPr dirty="0"/>
              <a:t> </a:t>
            </a:r>
            <a:r>
              <a:rPr lang="ko-KR" altLang="en-US" dirty="0"/>
              <a:t>개관</a:t>
            </a:r>
            <a:endParaRPr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EE99472-A7B9-2A74-BA91-5DB6ABBCFCFE}"/>
              </a:ext>
            </a:extLst>
          </p:cNvPr>
          <p:cNvSpPr/>
          <p:nvPr/>
        </p:nvSpPr>
        <p:spPr>
          <a:xfrm>
            <a:off x="7448511" y="5178167"/>
            <a:ext cx="2388679" cy="2388679"/>
          </a:xfrm>
          <a:prstGeom prst="ellipse">
            <a:avLst/>
          </a:prstGeom>
          <a:noFill/>
          <a:ln w="5715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4B067F-8624-AB6C-37AF-2F76091B905D}"/>
              </a:ext>
            </a:extLst>
          </p:cNvPr>
          <p:cNvSpPr txBox="1"/>
          <p:nvPr/>
        </p:nvSpPr>
        <p:spPr>
          <a:xfrm>
            <a:off x="3931145" y="1999019"/>
            <a:ext cx="9689109" cy="7078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목표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Kernel 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구현</a:t>
            </a:r>
            <a:endParaRPr kumimoji="0" lang="ko-KR" altLang="en-US" sz="40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2929439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1"/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1</a:t>
            </a:r>
            <a:r>
              <a:rPr dirty="0"/>
              <a:t>. </a:t>
            </a:r>
            <a:r>
              <a:rPr lang="ko-KR" altLang="en-US" dirty="0"/>
              <a:t>프로젝트</a:t>
            </a:r>
            <a:r>
              <a:rPr dirty="0"/>
              <a:t> </a:t>
            </a:r>
            <a:r>
              <a:rPr lang="ko-KR" altLang="en-US" dirty="0"/>
              <a:t>개관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F4CF7C-E1C2-4C40-2707-9C248E7630E6}"/>
              </a:ext>
            </a:extLst>
          </p:cNvPr>
          <p:cNvSpPr txBox="1"/>
          <p:nvPr/>
        </p:nvSpPr>
        <p:spPr>
          <a:xfrm>
            <a:off x="6083922" y="4649736"/>
            <a:ext cx="5383556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＂Signal</a:t>
            </a:r>
            <a:r>
              <a:rPr lang="ko-KR" altLang="en-US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주파수를 분석하여 시각화</a:t>
            </a: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”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”</a:t>
            </a:r>
            <a:r>
              <a:rPr lang="ko-KR" altLang="en-US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실시간 </a:t>
            </a: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Digital Signal Processing”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6B1735-D717-15BD-A91F-E7477809D46E}"/>
              </a:ext>
            </a:extLst>
          </p:cNvPr>
          <p:cNvSpPr txBox="1"/>
          <p:nvPr/>
        </p:nvSpPr>
        <p:spPr>
          <a:xfrm>
            <a:off x="3931145" y="1999019"/>
            <a:ext cx="9689109" cy="7078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주제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Signal Analyzer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&amp;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40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pic>
        <p:nvPicPr>
          <p:cNvPr id="1028" name="Picture 4" descr="오디오 레벨 사운드 스펙트럼 웨이브 오디오 분석기 주파수 스펙트럼 레벨 디스플레이 벡터 일러스트레이션 녹음 장비에 대한 스톡 벡터 아트  및 기타 이미지 - iStock">
            <a:extLst>
              <a:ext uri="{FF2B5EF4-FFF2-40B4-BE49-F238E27FC236}">
                <a16:creationId xmlns:a16="http://schemas.microsoft.com/office/drawing/2014/main" id="{83FCED1F-4D1A-9CAA-B657-7473F36743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7" t="8313" r="4127" b="7493"/>
          <a:stretch/>
        </p:blipFill>
        <p:spPr bwMode="auto">
          <a:xfrm>
            <a:off x="751256" y="4259407"/>
            <a:ext cx="5093959" cy="26854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281B3244-C099-EC5D-60DC-E7BBF4A8D1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138" t="9445" r="4874" b="12271"/>
          <a:stretch/>
        </p:blipFill>
        <p:spPr>
          <a:xfrm>
            <a:off x="11706185" y="4255610"/>
            <a:ext cx="5185550" cy="2689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51BD8-B123-12DD-820C-921F25255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1">
            <a:extLst>
              <a:ext uri="{FF2B5EF4-FFF2-40B4-BE49-F238E27FC236}">
                <a16:creationId xmlns:a16="http://schemas.microsoft.com/office/drawing/2014/main" id="{7FACAF20-F73C-2F0C-9D34-1A069AA1FA72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2</a:t>
            </a:r>
            <a:r>
              <a:rPr dirty="0"/>
              <a:t>. </a:t>
            </a:r>
            <a:r>
              <a:rPr dirty="0" err="1"/>
              <a:t>개발</a:t>
            </a:r>
            <a:r>
              <a:rPr dirty="0"/>
              <a:t> </a:t>
            </a:r>
            <a:r>
              <a:rPr dirty="0" err="1"/>
              <a:t>목표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206378-9799-EA95-960A-8C4E6927BFAA}"/>
              </a:ext>
            </a:extLst>
          </p:cNvPr>
          <p:cNvSpPr txBox="1"/>
          <p:nvPr/>
        </p:nvSpPr>
        <p:spPr>
          <a:xfrm>
            <a:off x="899574" y="6829720"/>
            <a:ext cx="6673083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+mn-lt"/>
                <a:ea typeface="+mn-ea"/>
              </a:rPr>
              <a:t>OS Components</a:t>
            </a:r>
            <a:r>
              <a:rPr lang="en-US" altLang="ko-KR" sz="2400" b="1" dirty="0">
                <a:solidFill>
                  <a:schemeClr val="tx1"/>
                </a:solidFill>
                <a:latin typeface="+mn-lt"/>
                <a:ea typeface="+mn-ea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+mn-lt"/>
                <a:ea typeface="+mn-ea"/>
              </a:rPr>
              <a:t>목표</a:t>
            </a:r>
            <a:endParaRPr lang="en-US" altLang="ko-KR" sz="2400" b="1" dirty="0">
              <a:solidFill>
                <a:schemeClr val="tx1"/>
              </a:solidFill>
              <a:latin typeface="+mn-lt"/>
              <a:ea typeface="+mn-ea"/>
            </a:endParaRP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2400" b="1" dirty="0">
                <a:solidFill>
                  <a:schemeClr val="tx1"/>
                </a:solidFill>
                <a:latin typeface="+mn-ea"/>
                <a:ea typeface="+mn-ea"/>
              </a:rPr>
              <a:t>안정성</a:t>
            </a: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0FCE47-9232-7C38-B403-4BC6536DBBB4}"/>
              </a:ext>
            </a:extLst>
          </p:cNvPr>
          <p:cNvSpPr txBox="1"/>
          <p:nvPr/>
        </p:nvSpPr>
        <p:spPr>
          <a:xfrm>
            <a:off x="8999606" y="6829719"/>
            <a:ext cx="7774692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+mn-ea"/>
                <a:ea typeface="+mn-ea"/>
              </a:rPr>
              <a:t>APP Components</a:t>
            </a:r>
            <a:r>
              <a:rPr lang="en-US" altLang="ko-KR" sz="2400" b="1" dirty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+mn-ea"/>
                <a:ea typeface="+mn-ea"/>
              </a:rPr>
              <a:t>목표</a:t>
            </a: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  <a:p>
            <a:pPr algn="ctr"/>
            <a:r>
              <a:rPr kumimoji="0" lang="en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FPU 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없이</a:t>
            </a: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 MCU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만으로 </a:t>
            </a:r>
            <a:r>
              <a:rPr kumimoji="0" lang="en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DSP 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기능을 구현</a:t>
            </a: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  <a:p>
            <a:pPr algn="ctr"/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(Cortex-m3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가 </a:t>
            </a: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m33 </a:t>
            </a:r>
            <a:r>
              <a:rPr lang="ko-KR" altLang="en-US" sz="2400" b="1" dirty="0">
                <a:solidFill>
                  <a:schemeClr val="tx1"/>
                </a:solidFill>
                <a:latin typeface="+mn-ea"/>
                <a:ea typeface="+mn-ea"/>
              </a:rPr>
              <a:t>대비 절반 가격</a:t>
            </a:r>
            <a:r>
              <a:rPr lang="en-US" altLang="ko-KR" sz="2400" b="1" dirty="0">
                <a:solidFill>
                  <a:schemeClr val="tx1"/>
                </a:solidFill>
                <a:latin typeface="+mn-ea"/>
                <a:ea typeface="+mn-ea"/>
              </a:rPr>
              <a:t>)</a:t>
            </a: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9560E1D-674C-CC4A-6D3D-D6E00A13B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693" y="2183430"/>
            <a:ext cx="4852847" cy="485284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17DDA43-5B94-CD17-6BEA-1FABA205E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7287" y="2545856"/>
            <a:ext cx="4019330" cy="401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2731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F40C3-B124-C209-9E49-0123C646F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AC48665F-3BA1-A661-D1DC-31B29EDF248B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4F456D9-D70F-CA04-7E55-561415F1AF4B}"/>
              </a:ext>
            </a:extLst>
          </p:cNvPr>
          <p:cNvGrpSpPr/>
          <p:nvPr/>
        </p:nvGrpSpPr>
        <p:grpSpPr>
          <a:xfrm>
            <a:off x="2895371" y="2450380"/>
            <a:ext cx="3251200" cy="6129074"/>
            <a:chOff x="1054635" y="2450380"/>
            <a:chExt cx="3251200" cy="612907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59EEC59-11D1-5FA8-C9A9-629DD907E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4635" y="2450380"/>
              <a:ext cx="3251200" cy="32512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ADC2D0B-CCB8-E3E9-41B2-6609BE49D76C}"/>
                </a:ext>
              </a:extLst>
            </p:cNvPr>
            <p:cNvSpPr txBox="1"/>
            <p:nvPr/>
          </p:nvSpPr>
          <p:spPr>
            <a:xfrm>
              <a:off x="1615364" y="5825128"/>
              <a:ext cx="2129742" cy="646981"/>
            </a:xfrm>
            <a:prstGeom prst="roundRect">
              <a:avLst/>
            </a:prstGeom>
            <a:noFill/>
            <a:ln w="28575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ko-KR" sz="3200" b="1" dirty="0">
                  <a:solidFill>
                    <a:srgbClr val="A50034"/>
                  </a:solidFill>
                  <a:latin typeface="+mn-ea"/>
                  <a:ea typeface="+mn-ea"/>
                </a:rPr>
                <a:t>RTOS</a:t>
              </a:r>
              <a:endPara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C83B66-682A-988F-02DA-47CA66F01BD1}"/>
                </a:ext>
              </a:extLst>
            </p:cNvPr>
            <p:cNvSpPr txBox="1"/>
            <p:nvPr/>
          </p:nvSpPr>
          <p:spPr>
            <a:xfrm>
              <a:off x="1379773" y="6825132"/>
              <a:ext cx="2926062" cy="17543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Task Manager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Queue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Gate Keeper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Mutex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Interrupts  Lock Manager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Signal</a:t>
              </a:r>
            </a:p>
          </p:txBody>
        </p:sp>
        <p:cxnSp>
          <p:nvCxnSpPr>
            <p:cNvPr id="15" name="직선 연결선[R] 14">
              <a:extLst>
                <a:ext uri="{FF2B5EF4-FFF2-40B4-BE49-F238E27FC236}">
                  <a16:creationId xmlns:a16="http://schemas.microsoft.com/office/drawing/2014/main" id="{2267DD31-0D54-76F8-D17B-75C49D6CEA36}"/>
                </a:ext>
              </a:extLst>
            </p:cNvPr>
            <p:cNvCxnSpPr>
              <a:cxnSpLocks/>
            </p:cNvCxnSpPr>
            <p:nvPr/>
          </p:nvCxnSpPr>
          <p:spPr>
            <a:xfrm>
              <a:off x="1251808" y="6836708"/>
              <a:ext cx="0" cy="1730378"/>
            </a:xfrm>
            <a:prstGeom prst="line">
              <a:avLst/>
            </a:prstGeom>
            <a:noFill/>
            <a:ln w="28575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107C252-0BC2-FF1C-59E8-6708E3CEFE72}"/>
              </a:ext>
            </a:extLst>
          </p:cNvPr>
          <p:cNvGrpSpPr/>
          <p:nvPr/>
        </p:nvGrpSpPr>
        <p:grpSpPr>
          <a:xfrm>
            <a:off x="9301615" y="3092976"/>
            <a:ext cx="5354414" cy="4608921"/>
            <a:chOff x="11142351" y="3177929"/>
            <a:chExt cx="5354414" cy="4608921"/>
          </a:xfrm>
        </p:grpSpPr>
        <p:pic>
          <p:nvPicPr>
            <p:cNvPr id="1026" name="Picture 2" descr="흰색으로 격리된 아날로그 및 디지털 신호의 벡터 다이어그램 아날로그에 대한 스톡 벡터 아트 및 기타 이미지 - 아날로그, 테크놀로지,  파도 패턴 - iStock">
              <a:extLst>
                <a:ext uri="{FF2B5EF4-FFF2-40B4-BE49-F238E27FC236}">
                  <a16:creationId xmlns:a16="http://schemas.microsoft.com/office/drawing/2014/main" id="{7C75D8F6-CDE1-20D5-9D35-0618B24083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96" t="8894" r="4940" b="12885"/>
            <a:stretch/>
          </p:blipFill>
          <p:spPr bwMode="auto">
            <a:xfrm>
              <a:off x="11142351" y="3177929"/>
              <a:ext cx="5354414" cy="17961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F07D06-D66B-3ABF-65B2-671679686BA3}"/>
                </a:ext>
              </a:extLst>
            </p:cNvPr>
            <p:cNvSpPr txBox="1"/>
            <p:nvPr/>
          </p:nvSpPr>
          <p:spPr>
            <a:xfrm>
              <a:off x="12754687" y="5762918"/>
              <a:ext cx="2129742" cy="646981"/>
            </a:xfrm>
            <a:prstGeom prst="roundRect">
              <a:avLst/>
            </a:prstGeom>
            <a:noFill/>
            <a:ln w="28575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ko-KR" sz="3200" b="1" dirty="0">
                  <a:solidFill>
                    <a:srgbClr val="A50034"/>
                  </a:solidFill>
                  <a:latin typeface="+mn-ea"/>
                  <a:ea typeface="+mn-ea"/>
                </a:rPr>
                <a:t>DSP</a:t>
              </a:r>
              <a:endPara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0638D4-8FAC-AA49-C290-0C4DD51E4E31}"/>
                </a:ext>
              </a:extLst>
            </p:cNvPr>
            <p:cNvSpPr txBox="1"/>
            <p:nvPr/>
          </p:nvSpPr>
          <p:spPr>
            <a:xfrm>
              <a:off x="12429040" y="6825132"/>
              <a:ext cx="3571335" cy="9233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FFT (</a:t>
              </a:r>
              <a:r>
                <a:rPr lang="en" altLang="ko-KR" b="1" dirty="0">
                  <a:latin typeface="+mn-ea"/>
                  <a:ea typeface="+mn-ea"/>
                </a:rPr>
                <a:t>Fast Fourier Transform)</a:t>
              </a:r>
              <a:endParaRPr lang="en-US" altLang="ko-KR" b="1" dirty="0">
                <a:latin typeface="+mn-ea"/>
                <a:ea typeface="+mn-ea"/>
              </a:endParaRP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Filter (LPF, HPF, BPF)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ko-KR" altLang="en-US" b="1" dirty="0" err="1">
                  <a:latin typeface="+mn-ea"/>
                  <a:ea typeface="+mn-ea"/>
                </a:rPr>
                <a:t>머신러닝을</a:t>
              </a:r>
              <a:r>
                <a:rPr lang="ko-KR" altLang="en-US" b="1" dirty="0">
                  <a:latin typeface="+mn-ea"/>
                  <a:ea typeface="+mn-ea"/>
                </a:rPr>
                <a:t> 통한 필터 최적화</a:t>
              </a:r>
              <a:endParaRPr lang="en-US" altLang="ko-KR" b="1" dirty="0">
                <a:latin typeface="+mn-ea"/>
                <a:ea typeface="+mn-ea"/>
              </a:endParaRPr>
            </a:p>
          </p:txBody>
        </p:sp>
        <p:cxnSp>
          <p:nvCxnSpPr>
            <p:cNvPr id="20" name="직선 연결선[R] 19">
              <a:extLst>
                <a:ext uri="{FF2B5EF4-FFF2-40B4-BE49-F238E27FC236}">
                  <a16:creationId xmlns:a16="http://schemas.microsoft.com/office/drawing/2014/main" id="{BCD38201-A044-0DFF-57EA-86F8809177DA}"/>
                </a:ext>
              </a:extLst>
            </p:cNvPr>
            <p:cNvCxnSpPr>
              <a:cxnSpLocks/>
            </p:cNvCxnSpPr>
            <p:nvPr/>
          </p:nvCxnSpPr>
          <p:spPr>
            <a:xfrm>
              <a:off x="12301076" y="6836708"/>
              <a:ext cx="0" cy="950142"/>
            </a:xfrm>
            <a:prstGeom prst="line">
              <a:avLst/>
            </a:prstGeom>
            <a:noFill/>
            <a:ln w="28575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129101420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14B14-C60F-BB67-9B12-B4A893C0B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25D01604-AD45-30A3-F529-B87B52CFBE4E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3DBD4091-A82A-ED95-A406-C3E63BDC247B}"/>
              </a:ext>
            </a:extLst>
          </p:cNvPr>
          <p:cNvSpPr/>
          <p:nvPr/>
        </p:nvSpPr>
        <p:spPr>
          <a:xfrm>
            <a:off x="599637" y="1459729"/>
            <a:ext cx="513542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System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20" name="구부러진 연결선[U] 19">
            <a:extLst>
              <a:ext uri="{FF2B5EF4-FFF2-40B4-BE49-F238E27FC236}">
                <a16:creationId xmlns:a16="http://schemas.microsoft.com/office/drawing/2014/main" id="{63B9D042-646D-9574-D267-638004302F61}"/>
              </a:ext>
            </a:extLst>
          </p:cNvPr>
          <p:cNvCxnSpPr>
            <a:cxnSpLocks/>
          </p:cNvCxnSpPr>
          <p:nvPr/>
        </p:nvCxnSpPr>
        <p:spPr>
          <a:xfrm>
            <a:off x="4476267" y="5515036"/>
            <a:ext cx="1792674" cy="12094"/>
          </a:xfrm>
          <a:prstGeom prst="curvedConnector3">
            <a:avLst>
              <a:gd name="adj1" fmla="val 51567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FDAE264D-BA67-EDB4-1CED-8EDC6FB4F300}"/>
              </a:ext>
            </a:extLst>
          </p:cNvPr>
          <p:cNvGrpSpPr/>
          <p:nvPr/>
        </p:nvGrpSpPr>
        <p:grpSpPr>
          <a:xfrm>
            <a:off x="1956818" y="4262389"/>
            <a:ext cx="2418770" cy="2418771"/>
            <a:chOff x="4600948" y="5372643"/>
            <a:chExt cx="2540001" cy="2540001"/>
          </a:xfrm>
        </p:grpSpPr>
        <p:sp>
          <p:nvSpPr>
            <p:cNvPr id="3" name="모서리가 둥근 직사각형 2">
              <a:extLst>
                <a:ext uri="{FF2B5EF4-FFF2-40B4-BE49-F238E27FC236}">
                  <a16:creationId xmlns:a16="http://schemas.microsoft.com/office/drawing/2014/main" id="{4F694E73-7FF5-8F33-49B4-906ABC171B56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rgbClr val="A50034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A64596-9D05-1F9D-1099-010AED3315C8}"/>
                </a:ext>
              </a:extLst>
            </p:cNvPr>
            <p:cNvSpPr txBox="1"/>
            <p:nvPr/>
          </p:nvSpPr>
          <p:spPr>
            <a:xfrm>
              <a:off x="4726144" y="6043607"/>
              <a:ext cx="2279362" cy="1001923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8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Living </a:t>
              </a:r>
            </a:p>
            <a:p>
              <a:pPr algn="ctr"/>
              <a:r>
                <a:rPr lang="en-US" altLang="ko-KR" sz="28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RTOS</a:t>
              </a:r>
              <a:endParaRPr lang="en" altLang="ko-KR" sz="28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04CAD16-C1B4-1819-A93C-D5130BCC3001}"/>
              </a:ext>
            </a:extLst>
          </p:cNvPr>
          <p:cNvGrpSpPr/>
          <p:nvPr/>
        </p:nvGrpSpPr>
        <p:grpSpPr>
          <a:xfrm>
            <a:off x="6319266" y="4521259"/>
            <a:ext cx="1999648" cy="1999648"/>
            <a:chOff x="4600948" y="5372643"/>
            <a:chExt cx="2540001" cy="2540001"/>
          </a:xfrm>
        </p:grpSpPr>
        <p:sp>
          <p:nvSpPr>
            <p:cNvPr id="21" name="모서리가 둥근 직사각형 20">
              <a:extLst>
                <a:ext uri="{FF2B5EF4-FFF2-40B4-BE49-F238E27FC236}">
                  <a16:creationId xmlns:a16="http://schemas.microsoft.com/office/drawing/2014/main" id="{5D491CFE-688C-EF57-853C-57FE17D8BE75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rgbClr val="A50034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70D2094-F203-460B-6B7C-302073F6E536}"/>
                </a:ext>
              </a:extLst>
            </p:cNvPr>
            <p:cNvSpPr txBox="1"/>
            <p:nvPr/>
          </p:nvSpPr>
          <p:spPr>
            <a:xfrm>
              <a:off x="4701862" y="6124744"/>
              <a:ext cx="2374144" cy="1418872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Task</a:t>
              </a:r>
            </a:p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Manager</a:t>
              </a:r>
              <a:endParaRPr lang="en" altLang="ko-KR" sz="2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0A4D621-64D2-A4A6-568E-FFA82D77ABFD}"/>
              </a:ext>
            </a:extLst>
          </p:cNvPr>
          <p:cNvGrpSpPr/>
          <p:nvPr/>
        </p:nvGrpSpPr>
        <p:grpSpPr>
          <a:xfrm>
            <a:off x="1323208" y="7228119"/>
            <a:ext cx="1267219" cy="1267219"/>
            <a:chOff x="4542984" y="5372643"/>
            <a:chExt cx="2540001" cy="2540001"/>
          </a:xfrm>
        </p:grpSpPr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1C1EFDE9-08A2-5D75-D6C0-A10636AB3CC8}"/>
                </a:ext>
              </a:extLst>
            </p:cNvPr>
            <p:cNvSpPr/>
            <p:nvPr/>
          </p:nvSpPr>
          <p:spPr>
            <a:xfrm>
              <a:off x="4542984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A74304D-2EB4-EB7E-D69D-5EA8151411A0}"/>
                </a:ext>
              </a:extLst>
            </p:cNvPr>
            <p:cNvSpPr txBox="1"/>
            <p:nvPr/>
          </p:nvSpPr>
          <p:spPr>
            <a:xfrm>
              <a:off x="4674460" y="6294229"/>
              <a:ext cx="2279362" cy="801966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Queue</a:t>
              </a:r>
              <a:endParaRPr lang="en" altLang="ko-KR" sz="2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98BC4C9-C6C2-602F-43BD-C8223437697C}"/>
              </a:ext>
            </a:extLst>
          </p:cNvPr>
          <p:cNvGrpSpPr/>
          <p:nvPr/>
        </p:nvGrpSpPr>
        <p:grpSpPr>
          <a:xfrm>
            <a:off x="3741978" y="7228119"/>
            <a:ext cx="1267219" cy="1267219"/>
            <a:chOff x="4600948" y="5372643"/>
            <a:chExt cx="2540001" cy="2540001"/>
          </a:xfrm>
        </p:grpSpPr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4B9BA645-4964-F70C-AA16-018EF6C6410D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AF3120B-9827-EC99-FF96-02E2F9BF35A4}"/>
                </a:ext>
              </a:extLst>
            </p:cNvPr>
            <p:cNvSpPr txBox="1"/>
            <p:nvPr/>
          </p:nvSpPr>
          <p:spPr>
            <a:xfrm>
              <a:off x="4732424" y="6266074"/>
              <a:ext cx="2279362" cy="801966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Mutex</a:t>
              </a:r>
              <a:endParaRPr lang="en" altLang="ko-KR" sz="2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A8308F2A-B5F9-A051-D671-E4B1C727EECA}"/>
              </a:ext>
            </a:extLst>
          </p:cNvPr>
          <p:cNvGrpSpPr/>
          <p:nvPr/>
        </p:nvGrpSpPr>
        <p:grpSpPr>
          <a:xfrm>
            <a:off x="10681779" y="3134143"/>
            <a:ext cx="1294093" cy="1263600"/>
            <a:chOff x="4600948" y="5066812"/>
            <a:chExt cx="2772296" cy="2845834"/>
          </a:xfrm>
        </p:grpSpPr>
        <p:sp>
          <p:nvSpPr>
            <p:cNvPr id="75" name="모서리가 둥근 직사각형 74">
              <a:extLst>
                <a:ext uri="{FF2B5EF4-FFF2-40B4-BE49-F238E27FC236}">
                  <a16:creationId xmlns:a16="http://schemas.microsoft.com/office/drawing/2014/main" id="{DEFD73F0-95A9-C400-3635-D0268FC94235}"/>
                </a:ext>
              </a:extLst>
            </p:cNvPr>
            <p:cNvSpPr/>
            <p:nvPr/>
          </p:nvSpPr>
          <p:spPr>
            <a:xfrm>
              <a:off x="4600948" y="5066812"/>
              <a:ext cx="2772296" cy="2845834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5AAA93-E25E-B131-8BD3-647B1FC318FD}"/>
                </a:ext>
              </a:extLst>
            </p:cNvPr>
            <p:cNvSpPr txBox="1"/>
            <p:nvPr/>
          </p:nvSpPr>
          <p:spPr>
            <a:xfrm>
              <a:off x="4803866" y="5500722"/>
              <a:ext cx="2366460" cy="1978013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Free Task Pool</a:t>
              </a:r>
              <a:endParaRPr lang="en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01BC1987-6CED-08EF-C3F0-273423C608BA}"/>
              </a:ext>
            </a:extLst>
          </p:cNvPr>
          <p:cNvGrpSpPr/>
          <p:nvPr/>
        </p:nvGrpSpPr>
        <p:grpSpPr>
          <a:xfrm>
            <a:off x="10738785" y="4856802"/>
            <a:ext cx="1229580" cy="1260000"/>
            <a:chOff x="4600948" y="5313642"/>
            <a:chExt cx="2772296" cy="5936092"/>
          </a:xfrm>
        </p:grpSpPr>
        <p:sp>
          <p:nvSpPr>
            <p:cNvPr id="78" name="모서리가 둥근 직사각형 77">
              <a:extLst>
                <a:ext uri="{FF2B5EF4-FFF2-40B4-BE49-F238E27FC236}">
                  <a16:creationId xmlns:a16="http://schemas.microsoft.com/office/drawing/2014/main" id="{812296DF-F88F-631D-58D0-DF8A940AAD98}"/>
                </a:ext>
              </a:extLst>
            </p:cNvPr>
            <p:cNvSpPr/>
            <p:nvPr/>
          </p:nvSpPr>
          <p:spPr>
            <a:xfrm>
              <a:off x="4600948" y="5313642"/>
              <a:ext cx="2772296" cy="5936092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E68207B-15A5-457E-F3C5-64A052EF42EC}"/>
                </a:ext>
              </a:extLst>
            </p:cNvPr>
            <p:cNvSpPr txBox="1"/>
            <p:nvPr/>
          </p:nvSpPr>
          <p:spPr>
            <a:xfrm>
              <a:off x="4847413" y="5956442"/>
              <a:ext cx="2279362" cy="2164145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19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Ready List Pool</a:t>
              </a:r>
            </a:p>
          </p:txBody>
        </p:sp>
      </p:grp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A81CA658-18BE-2846-6AE5-A81A4123F328}"/>
              </a:ext>
            </a:extLst>
          </p:cNvPr>
          <p:cNvCxnSpPr>
            <a:cxnSpLocks/>
            <a:stCxn id="21" idx="3"/>
            <a:endCxn id="75" idx="1"/>
          </p:cNvCxnSpPr>
          <p:nvPr/>
        </p:nvCxnSpPr>
        <p:spPr>
          <a:xfrm flipV="1">
            <a:off x="8318914" y="3765943"/>
            <a:ext cx="2362865" cy="175514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5D92723D-3870-3B2F-5867-C1B3C298BD1B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8318914" y="5521083"/>
            <a:ext cx="231837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5FF554A5-624C-42F8-F5F3-1F1702AFD146}"/>
              </a:ext>
            </a:extLst>
          </p:cNvPr>
          <p:cNvCxnSpPr>
            <a:cxnSpLocks/>
            <a:stCxn id="21" idx="3"/>
            <a:endCxn id="99" idx="1"/>
          </p:cNvCxnSpPr>
          <p:nvPr/>
        </p:nvCxnSpPr>
        <p:spPr>
          <a:xfrm>
            <a:off x="8318914" y="5521083"/>
            <a:ext cx="2427378" cy="193383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E3B21528-E136-60E3-9442-D36356B3E11C}"/>
              </a:ext>
            </a:extLst>
          </p:cNvPr>
          <p:cNvGrpSpPr/>
          <p:nvPr/>
        </p:nvGrpSpPr>
        <p:grpSpPr>
          <a:xfrm>
            <a:off x="10746292" y="6823117"/>
            <a:ext cx="1229580" cy="1263600"/>
            <a:chOff x="4600948" y="5313642"/>
            <a:chExt cx="2772296" cy="5936092"/>
          </a:xfrm>
        </p:grpSpPr>
        <p:sp>
          <p:nvSpPr>
            <p:cNvPr id="99" name="모서리가 둥근 직사각형 98">
              <a:extLst>
                <a:ext uri="{FF2B5EF4-FFF2-40B4-BE49-F238E27FC236}">
                  <a16:creationId xmlns:a16="http://schemas.microsoft.com/office/drawing/2014/main" id="{D2CCC8D6-51DB-DC81-277C-8F13BAC57914}"/>
                </a:ext>
              </a:extLst>
            </p:cNvPr>
            <p:cNvSpPr/>
            <p:nvPr/>
          </p:nvSpPr>
          <p:spPr>
            <a:xfrm>
              <a:off x="4600948" y="5313642"/>
              <a:ext cx="2772296" cy="5936092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B88665E3-433E-3C9E-8336-08170CA17823}"/>
                </a:ext>
              </a:extLst>
            </p:cNvPr>
            <p:cNvSpPr txBox="1"/>
            <p:nvPr/>
          </p:nvSpPr>
          <p:spPr>
            <a:xfrm>
              <a:off x="4847413" y="6065230"/>
              <a:ext cx="2279364" cy="2061091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Blocked List Pool</a:t>
              </a:r>
              <a:endParaRPr lang="en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D1C62691-FAB3-81ED-A693-003EC690B5CA}"/>
              </a:ext>
            </a:extLst>
          </p:cNvPr>
          <p:cNvSpPr/>
          <p:nvPr/>
        </p:nvSpPr>
        <p:spPr>
          <a:xfrm>
            <a:off x="1031968" y="3003993"/>
            <a:ext cx="15303046" cy="5688594"/>
          </a:xfrm>
          <a:prstGeom prst="rect">
            <a:avLst/>
          </a:prstGeom>
          <a:noFill/>
          <a:ln w="25400" cap="flat">
            <a:solidFill>
              <a:schemeClr val="accent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1E50B97-75D7-C3F6-7410-17EE42C12439}"/>
              </a:ext>
            </a:extLst>
          </p:cNvPr>
          <p:cNvSpPr txBox="1"/>
          <p:nvPr/>
        </p:nvSpPr>
        <p:spPr>
          <a:xfrm>
            <a:off x="969853" y="2665443"/>
            <a:ext cx="3183313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n-cs"/>
                <a:sym typeface="Helvetica"/>
              </a:rPr>
              <a:t>*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유지보수성</a:t>
            </a:r>
            <a:r>
              <a:rPr lang="en-US" altLang="ko-KR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: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 </a:t>
            </a:r>
            <a:r>
              <a:rPr lang="en-US" altLang="ko-KR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OOP, 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책임분리</a:t>
            </a:r>
            <a:endParaRPr kumimoji="0" lang="ko-KR" altLang="en-US" sz="160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+mn-ea"/>
              <a:ea typeface="+mn-ea"/>
              <a:cs typeface="+mn-cs"/>
              <a:sym typeface="Helvetica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FE9A3FC-506A-0860-D856-A982FC67B1DB}"/>
              </a:ext>
            </a:extLst>
          </p:cNvPr>
          <p:cNvCxnSpPr>
            <a:cxnSpLocks/>
            <a:stCxn id="3" idx="2"/>
            <a:endCxn id="30" idx="0"/>
          </p:cNvCxnSpPr>
          <p:nvPr/>
        </p:nvCxnSpPr>
        <p:spPr>
          <a:xfrm>
            <a:off x="3166203" y="6681160"/>
            <a:ext cx="1209385" cy="54695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7C192DF-83B4-C0CF-0D93-0E6F99438353}"/>
              </a:ext>
            </a:extLst>
          </p:cNvPr>
          <p:cNvCxnSpPr>
            <a:cxnSpLocks/>
            <a:stCxn id="3" idx="2"/>
            <a:endCxn id="25" idx="0"/>
          </p:cNvCxnSpPr>
          <p:nvPr/>
        </p:nvCxnSpPr>
        <p:spPr>
          <a:xfrm flipH="1">
            <a:off x="1956818" y="6681160"/>
            <a:ext cx="1209385" cy="54695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17BE1834-9BF9-A690-5835-6A859719C709}"/>
              </a:ext>
            </a:extLst>
          </p:cNvPr>
          <p:cNvGrpSpPr/>
          <p:nvPr/>
        </p:nvGrpSpPr>
        <p:grpSpPr>
          <a:xfrm>
            <a:off x="12262240" y="3842017"/>
            <a:ext cx="3685989" cy="3800020"/>
            <a:chOff x="11940447" y="4452782"/>
            <a:chExt cx="3685989" cy="3800020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A176C559-D650-D66A-720D-0B1DBE730F65}"/>
                </a:ext>
              </a:extLst>
            </p:cNvPr>
            <p:cNvGrpSpPr/>
            <p:nvPr/>
          </p:nvGrpSpPr>
          <p:grpSpPr>
            <a:xfrm>
              <a:off x="12717125" y="4452782"/>
              <a:ext cx="1999648" cy="1999648"/>
              <a:chOff x="4600948" y="5372643"/>
              <a:chExt cx="2540001" cy="2540001"/>
            </a:xfrm>
          </p:grpSpPr>
          <p:sp>
            <p:nvSpPr>
              <p:cNvPr id="34" name="모서리가 둥근 직사각형 33">
                <a:extLst>
                  <a:ext uri="{FF2B5EF4-FFF2-40B4-BE49-F238E27FC236}">
                    <a16:creationId xmlns:a16="http://schemas.microsoft.com/office/drawing/2014/main" id="{074BAAE2-8766-8B6F-E57D-87BADCFD4EC0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rgbClr val="A50034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84185D7-10A7-E40B-0E6A-F6C8BD724316}"/>
                  </a:ext>
                </a:extLst>
              </p:cNvPr>
              <p:cNvSpPr txBox="1"/>
              <p:nvPr/>
            </p:nvSpPr>
            <p:spPr>
              <a:xfrm>
                <a:off x="4705235" y="6388531"/>
                <a:ext cx="2374144" cy="508223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DSP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3D97E11D-FA38-C201-3EC2-92E096AFF7FE}"/>
                </a:ext>
              </a:extLst>
            </p:cNvPr>
            <p:cNvGrpSpPr/>
            <p:nvPr/>
          </p:nvGrpSpPr>
          <p:grpSpPr>
            <a:xfrm>
              <a:off x="11940447" y="6985583"/>
              <a:ext cx="1267219" cy="1267219"/>
              <a:chOff x="4542984" y="5372643"/>
              <a:chExt cx="2540001" cy="2540001"/>
            </a:xfrm>
          </p:grpSpPr>
          <p:sp>
            <p:nvSpPr>
              <p:cNvPr id="37" name="모서리가 둥근 직사각형 36">
                <a:extLst>
                  <a:ext uri="{FF2B5EF4-FFF2-40B4-BE49-F238E27FC236}">
                    <a16:creationId xmlns:a16="http://schemas.microsoft.com/office/drawing/2014/main" id="{587A0E18-437F-F8F6-B318-45A654BFD452}"/>
                  </a:ext>
                </a:extLst>
              </p:cNvPr>
              <p:cNvSpPr/>
              <p:nvPr/>
            </p:nvSpPr>
            <p:spPr>
              <a:xfrm>
                <a:off x="4542984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A3DA561-38FB-6B91-F66F-2F5E6AF01584}"/>
                  </a:ext>
                </a:extLst>
              </p:cNvPr>
              <p:cNvSpPr txBox="1"/>
              <p:nvPr/>
            </p:nvSpPr>
            <p:spPr>
              <a:xfrm>
                <a:off x="4674460" y="6294229"/>
                <a:ext cx="2279362" cy="801966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FFT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36B6B575-0334-D293-A309-3896F120F9F6}"/>
                </a:ext>
              </a:extLst>
            </p:cNvPr>
            <p:cNvGrpSpPr/>
            <p:nvPr/>
          </p:nvGrpSpPr>
          <p:grpSpPr>
            <a:xfrm>
              <a:off x="14359217" y="6985583"/>
              <a:ext cx="1267219" cy="1267219"/>
              <a:chOff x="4600948" y="5372643"/>
              <a:chExt cx="2540001" cy="2540001"/>
            </a:xfrm>
          </p:grpSpPr>
          <p:sp>
            <p:nvSpPr>
              <p:cNvPr id="40" name="모서리가 둥근 직사각형 39">
                <a:extLst>
                  <a:ext uri="{FF2B5EF4-FFF2-40B4-BE49-F238E27FC236}">
                    <a16:creationId xmlns:a16="http://schemas.microsoft.com/office/drawing/2014/main" id="{5F159CEB-E5D6-2D97-3D64-5AE79F51DBAF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50A1034-BD14-DC3C-E992-4FEA49D9E5D4}"/>
                  </a:ext>
                </a:extLst>
              </p:cNvPr>
              <p:cNvSpPr txBox="1"/>
              <p:nvPr/>
            </p:nvSpPr>
            <p:spPr>
              <a:xfrm>
                <a:off x="4732424" y="6266074"/>
                <a:ext cx="2279362" cy="801966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Filter</a:t>
                </a:r>
              </a:p>
            </p:txBody>
          </p:sp>
        </p:grp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03BAD94A-64F1-114D-86D3-223A02A34861}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13783442" y="6438624"/>
              <a:ext cx="1209385" cy="54695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369D8719-81BB-3F8F-B77B-ACAFDE503811}"/>
                </a:ext>
              </a:extLst>
            </p:cNvPr>
            <p:cNvCxnSpPr>
              <a:cxnSpLocks/>
              <a:endCxn id="37" idx="0"/>
            </p:cNvCxnSpPr>
            <p:nvPr/>
          </p:nvCxnSpPr>
          <p:spPr>
            <a:xfrm flipH="1">
              <a:off x="12574057" y="6438624"/>
              <a:ext cx="1209385" cy="54695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8587665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99B49-5F75-9CBA-CAC9-ECDAB48FD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4474D94A-6DA2-019F-0E61-33A762DFE51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23431943-333F-FC20-A53C-22F46D96A15F}"/>
              </a:ext>
            </a:extLst>
          </p:cNvPr>
          <p:cNvSpPr/>
          <p:nvPr/>
        </p:nvSpPr>
        <p:spPr>
          <a:xfrm>
            <a:off x="599637" y="1459729"/>
            <a:ext cx="560439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Components_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자원관리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FA75158-2F8E-B843-2BF2-82D9D0A72BF8}"/>
              </a:ext>
            </a:extLst>
          </p:cNvPr>
          <p:cNvGrpSpPr/>
          <p:nvPr/>
        </p:nvGrpSpPr>
        <p:grpSpPr>
          <a:xfrm>
            <a:off x="9924619" y="3213835"/>
            <a:ext cx="5508817" cy="5686582"/>
            <a:chOff x="1128162" y="2887832"/>
            <a:chExt cx="5508817" cy="5520339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702AF6D1-6257-6D6C-09B0-43F9150CDCF5}"/>
                </a:ext>
              </a:extLst>
            </p:cNvPr>
            <p:cNvGrpSpPr/>
            <p:nvPr/>
          </p:nvGrpSpPr>
          <p:grpSpPr>
            <a:xfrm>
              <a:off x="1152369" y="2917873"/>
              <a:ext cx="1261898" cy="1261898"/>
              <a:chOff x="4600948" y="5372643"/>
              <a:chExt cx="2540001" cy="2540001"/>
            </a:xfrm>
          </p:grpSpPr>
          <p:sp>
            <p:nvSpPr>
              <p:cNvPr id="56" name="모서리가 둥근 직사각형 55">
                <a:extLst>
                  <a:ext uri="{FF2B5EF4-FFF2-40B4-BE49-F238E27FC236}">
                    <a16:creationId xmlns:a16="http://schemas.microsoft.com/office/drawing/2014/main" id="{B9155CDA-A740-89F6-0D89-01900AB878F0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1CC65B5-9857-1410-BE40-0A29944F2680}"/>
                  </a:ext>
                </a:extLst>
              </p:cNvPr>
              <p:cNvSpPr txBox="1"/>
              <p:nvPr/>
            </p:nvSpPr>
            <p:spPr>
              <a:xfrm>
                <a:off x="4734409" y="5849503"/>
                <a:ext cx="2279362" cy="1672657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Signal Task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0A0F25B5-7BEC-B2B3-9E6C-BEEB3DE54B5B}"/>
                </a:ext>
              </a:extLst>
            </p:cNvPr>
            <p:cNvGrpSpPr/>
            <p:nvPr/>
          </p:nvGrpSpPr>
          <p:grpSpPr>
            <a:xfrm>
              <a:off x="5375081" y="2909288"/>
              <a:ext cx="1261898" cy="1261898"/>
              <a:chOff x="4600948" y="5372643"/>
              <a:chExt cx="2540001" cy="2540001"/>
            </a:xfrm>
          </p:grpSpPr>
          <p:sp>
            <p:nvSpPr>
              <p:cNvPr id="52" name="모서리가 둥근 직사각형 51">
                <a:extLst>
                  <a:ext uri="{FF2B5EF4-FFF2-40B4-BE49-F238E27FC236}">
                    <a16:creationId xmlns:a16="http://schemas.microsoft.com/office/drawing/2014/main" id="{BDB53E2B-D0CC-FE9C-9074-2EC7967B396B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50C59E0-E97F-5119-BE2C-664CBBC3CB61}"/>
                  </a:ext>
                </a:extLst>
              </p:cNvPr>
              <p:cNvSpPr txBox="1"/>
              <p:nvPr/>
            </p:nvSpPr>
            <p:spPr>
              <a:xfrm>
                <a:off x="4734409" y="5849503"/>
                <a:ext cx="2279362" cy="1672657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 err="1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Uart</a:t>
                </a:r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Task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4838B02D-D8E0-88C8-E74E-AF677CDE37DC}"/>
                </a:ext>
              </a:extLst>
            </p:cNvPr>
            <p:cNvGrpSpPr/>
            <p:nvPr/>
          </p:nvGrpSpPr>
          <p:grpSpPr>
            <a:xfrm>
              <a:off x="3263725" y="2887832"/>
              <a:ext cx="1261898" cy="1261898"/>
              <a:chOff x="4600948" y="5372643"/>
              <a:chExt cx="2540001" cy="2540001"/>
            </a:xfrm>
          </p:grpSpPr>
          <p:sp>
            <p:nvSpPr>
              <p:cNvPr id="50" name="모서리가 둥근 직사각형 49">
                <a:extLst>
                  <a:ext uri="{FF2B5EF4-FFF2-40B4-BE49-F238E27FC236}">
                    <a16:creationId xmlns:a16="http://schemas.microsoft.com/office/drawing/2014/main" id="{2313C63D-47A7-6642-6594-D043010DF916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6F3359F-079A-589E-95FC-4CAB5AB3B8B6}"/>
                  </a:ext>
                </a:extLst>
              </p:cNvPr>
              <p:cNvSpPr txBox="1"/>
              <p:nvPr/>
            </p:nvSpPr>
            <p:spPr>
              <a:xfrm>
                <a:off x="4734409" y="5849503"/>
                <a:ext cx="2279362" cy="1672657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DSP Task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sp>
          <p:nvSpPr>
            <p:cNvPr id="23" name="모서리가 둥근 직사각형 22">
              <a:extLst>
                <a:ext uri="{FF2B5EF4-FFF2-40B4-BE49-F238E27FC236}">
                  <a16:creationId xmlns:a16="http://schemas.microsoft.com/office/drawing/2014/main" id="{767EAB44-1F0B-4A99-3674-4E1BFC6A5973}"/>
                </a:ext>
              </a:extLst>
            </p:cNvPr>
            <p:cNvSpPr/>
            <p:nvPr/>
          </p:nvSpPr>
          <p:spPr>
            <a:xfrm>
              <a:off x="1128162" y="4836716"/>
              <a:ext cx="5508817" cy="510774"/>
            </a:xfrm>
            <a:prstGeom prst="roundRect">
              <a:avLst/>
            </a:prstGeom>
            <a:solidFill>
              <a:srgbClr val="A50034"/>
            </a:solidFill>
            <a:ln w="381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2400" b="1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algun Gothic" panose="020B0503020000020004" pitchFamily="34" charset="-127"/>
                  <a:ea typeface="Malgun Gothic" panose="020B0503020000020004" pitchFamily="34" charset="-127"/>
                  <a:sym typeface="Helvetica"/>
                </a:rPr>
                <a:t>Mutex</a:t>
              </a:r>
              <a:endPara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980DEEB-59E0-43F6-2ECD-DB02B26ED8FE}"/>
                </a:ext>
              </a:extLst>
            </p:cNvPr>
            <p:cNvGrpSpPr/>
            <p:nvPr/>
          </p:nvGrpSpPr>
          <p:grpSpPr>
            <a:xfrm>
              <a:off x="1128162" y="6004437"/>
              <a:ext cx="5508817" cy="2403734"/>
              <a:chOff x="4600948" y="5372643"/>
              <a:chExt cx="2540001" cy="2540001"/>
            </a:xfrm>
          </p:grpSpPr>
          <p:sp>
            <p:nvSpPr>
              <p:cNvPr id="46" name="모서리가 둥근 직사각형 45">
                <a:extLst>
                  <a:ext uri="{FF2B5EF4-FFF2-40B4-BE49-F238E27FC236}">
                    <a16:creationId xmlns:a16="http://schemas.microsoft.com/office/drawing/2014/main" id="{40B0B91B-16A5-7380-9958-39350F105CC8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B6531BA-44F6-AE77-9250-014DAC32A39C}"/>
                  </a:ext>
                </a:extLst>
              </p:cNvPr>
              <p:cNvSpPr txBox="1"/>
              <p:nvPr/>
            </p:nvSpPr>
            <p:spPr>
              <a:xfrm>
                <a:off x="4731267" y="6398727"/>
                <a:ext cx="2279362" cy="487832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Memory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0E062F75-FEC7-76E4-85DB-B1C123868C27}"/>
                </a:ext>
              </a:extLst>
            </p:cNvPr>
            <p:cNvCxnSpPr>
              <a:cxnSpLocks/>
            </p:cNvCxnSpPr>
            <p:nvPr/>
          </p:nvCxnSpPr>
          <p:spPr>
            <a:xfrm>
              <a:off x="3898721" y="4179771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013AF41A-2F99-2AF6-5D4E-680CEB7DD395}"/>
                </a:ext>
              </a:extLst>
            </p:cNvPr>
            <p:cNvCxnSpPr>
              <a:cxnSpLocks/>
            </p:cNvCxnSpPr>
            <p:nvPr/>
          </p:nvCxnSpPr>
          <p:spPr>
            <a:xfrm>
              <a:off x="1783318" y="4179771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ECCE8289-2BD6-0365-9C7C-3A01EC11989E}"/>
                </a:ext>
              </a:extLst>
            </p:cNvPr>
            <p:cNvCxnSpPr>
              <a:cxnSpLocks/>
            </p:cNvCxnSpPr>
            <p:nvPr/>
          </p:nvCxnSpPr>
          <p:spPr>
            <a:xfrm>
              <a:off x="6014123" y="4179771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151C2CA9-7619-253F-3EDA-2B0FAA85AA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95011" y="5380774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2776C1F5-6754-2532-8685-CB5DC4F29F36}"/>
                </a:ext>
              </a:extLst>
            </p:cNvPr>
            <p:cNvCxnSpPr>
              <a:cxnSpLocks/>
            </p:cNvCxnSpPr>
            <p:nvPr/>
          </p:nvCxnSpPr>
          <p:spPr>
            <a:xfrm>
              <a:off x="2697719" y="5380774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89091FD5-CC43-C533-CF89-4D51575D1029}"/>
              </a:ext>
            </a:extLst>
          </p:cNvPr>
          <p:cNvGrpSpPr/>
          <p:nvPr/>
        </p:nvGrpSpPr>
        <p:grpSpPr>
          <a:xfrm>
            <a:off x="2365796" y="2537375"/>
            <a:ext cx="4831179" cy="6363042"/>
            <a:chOff x="3074275" y="2393103"/>
            <a:chExt cx="4831179" cy="6363042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CEB675C-9FE6-E8F1-5434-7C545F55DF4A}"/>
                </a:ext>
              </a:extLst>
            </p:cNvPr>
            <p:cNvGrpSpPr/>
            <p:nvPr/>
          </p:nvGrpSpPr>
          <p:grpSpPr>
            <a:xfrm>
              <a:off x="3500458" y="2408163"/>
              <a:ext cx="950915" cy="950915"/>
              <a:chOff x="1209469" y="3346018"/>
              <a:chExt cx="1270001" cy="1270001"/>
            </a:xfrm>
          </p:grpSpPr>
          <p:sp>
            <p:nvSpPr>
              <p:cNvPr id="4" name="모서리가 둥근 직사각형 3">
                <a:extLst>
                  <a:ext uri="{FF2B5EF4-FFF2-40B4-BE49-F238E27FC236}">
                    <a16:creationId xmlns:a16="http://schemas.microsoft.com/office/drawing/2014/main" id="{5814B2C8-90A7-D7F5-2F02-8E6DBEA33553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C6975BE-F0D0-DC8E-247E-137F984D6919}"/>
                  </a:ext>
                </a:extLst>
              </p:cNvPr>
              <p:cNvSpPr txBox="1"/>
              <p:nvPr/>
            </p:nvSpPr>
            <p:spPr>
              <a:xfrm>
                <a:off x="1318806" y="3669155"/>
                <a:ext cx="1063649" cy="616574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ko-KR" sz="2400" b="1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Malgun Gothic" panose="020B0503020000020004" pitchFamily="34" charset="-127"/>
                    <a:ea typeface="Malgun Gothic" panose="020B0503020000020004" pitchFamily="34" charset="-127"/>
                    <a:sym typeface="Helvetica"/>
                  </a:rPr>
                  <a:t>Task</a:t>
                </a:r>
              </a:p>
            </p:txBody>
          </p:sp>
        </p:grpSp>
        <p:sp>
          <p:nvSpPr>
            <p:cNvPr id="9" name="모서리가 둥근 직사각형 8">
              <a:extLst>
                <a:ext uri="{FF2B5EF4-FFF2-40B4-BE49-F238E27FC236}">
                  <a16:creationId xmlns:a16="http://schemas.microsoft.com/office/drawing/2014/main" id="{17A55919-0FB9-6A33-5A1D-F39A3241934F}"/>
                </a:ext>
              </a:extLst>
            </p:cNvPr>
            <p:cNvSpPr/>
            <p:nvPr/>
          </p:nvSpPr>
          <p:spPr>
            <a:xfrm>
              <a:off x="5108102" y="2393103"/>
              <a:ext cx="950915" cy="950915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F376B2C-9069-8502-877C-25AB01BB6F28}"/>
                </a:ext>
              </a:extLst>
            </p:cNvPr>
            <p:cNvGrpSpPr/>
            <p:nvPr/>
          </p:nvGrpSpPr>
          <p:grpSpPr>
            <a:xfrm>
              <a:off x="6721346" y="2408163"/>
              <a:ext cx="950915" cy="950915"/>
              <a:chOff x="1209469" y="3346018"/>
              <a:chExt cx="1270001" cy="1270001"/>
            </a:xfrm>
          </p:grpSpPr>
          <p:sp>
            <p:nvSpPr>
              <p:cNvPr id="12" name="모서리가 둥근 직사각형 11">
                <a:extLst>
                  <a:ext uri="{FF2B5EF4-FFF2-40B4-BE49-F238E27FC236}">
                    <a16:creationId xmlns:a16="http://schemas.microsoft.com/office/drawing/2014/main" id="{F98C7983-C041-7E35-AFD6-BB2101A4A79F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4208F70-BE9A-7B70-2A94-7C20F3512A4B}"/>
                  </a:ext>
                </a:extLst>
              </p:cNvPr>
              <p:cNvSpPr txBox="1"/>
              <p:nvPr/>
            </p:nvSpPr>
            <p:spPr>
              <a:xfrm>
                <a:off x="1287905" y="3786089"/>
                <a:ext cx="1176817" cy="411048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ko-KR" altLang="en-US" sz="1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인터럽트</a:t>
                </a:r>
                <a:endParaRPr kumimoji="0" lang="en-US" altLang="ko-KR" sz="1400" b="1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Malgun Gothic" panose="020B0503020000020004" pitchFamily="34" charset="-127"/>
                  <a:ea typeface="Malgun Gothic" panose="020B0503020000020004" pitchFamily="34" charset="-127"/>
                  <a:sym typeface="Helvetica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9623310-EA77-199B-5D9C-F81AB00789D9}"/>
                </a:ext>
              </a:extLst>
            </p:cNvPr>
            <p:cNvGrpSpPr/>
            <p:nvPr/>
          </p:nvGrpSpPr>
          <p:grpSpPr>
            <a:xfrm>
              <a:off x="3556585" y="4551709"/>
              <a:ext cx="1732325" cy="1333444"/>
              <a:chOff x="4880670" y="5804464"/>
              <a:chExt cx="2313618" cy="1780890"/>
            </a:xfrm>
          </p:grpSpPr>
          <p:sp>
            <p:nvSpPr>
              <p:cNvPr id="28" name="모서리가 둥근 직사각형 27">
                <a:extLst>
                  <a:ext uri="{FF2B5EF4-FFF2-40B4-BE49-F238E27FC236}">
                    <a16:creationId xmlns:a16="http://schemas.microsoft.com/office/drawing/2014/main" id="{25AD3848-5625-4084-647D-2FB5E353DC7F}"/>
                  </a:ext>
                </a:extLst>
              </p:cNvPr>
              <p:cNvSpPr/>
              <p:nvPr/>
            </p:nvSpPr>
            <p:spPr>
              <a:xfrm>
                <a:off x="4880670" y="5804464"/>
                <a:ext cx="2313618" cy="1780890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2B9B262-08E0-9321-4E34-43AF952937FA}"/>
                  </a:ext>
                </a:extLst>
              </p:cNvPr>
              <p:cNvSpPr txBox="1"/>
              <p:nvPr/>
            </p:nvSpPr>
            <p:spPr>
              <a:xfrm>
                <a:off x="4929145" y="6103717"/>
                <a:ext cx="2075134" cy="1233154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Keeper </a:t>
                </a:r>
              </a:p>
              <a:p>
                <a:pPr algn="ctr"/>
                <a:r>
                  <a:rPr lang="ko-KR" altLang="en-US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전용</a:t>
                </a:r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ko-KR" altLang="en-US" b="1" dirty="0" err="1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메일함</a:t>
                </a:r>
                <a:endParaRPr lang="en-US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(</a:t>
                </a:r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Queue)</a:t>
                </a: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0507EA13-6095-3E66-8560-4EC200B3841C}"/>
                </a:ext>
              </a:extLst>
            </p:cNvPr>
            <p:cNvGrpSpPr/>
            <p:nvPr/>
          </p:nvGrpSpPr>
          <p:grpSpPr>
            <a:xfrm>
              <a:off x="5892870" y="4566769"/>
              <a:ext cx="1519723" cy="1333444"/>
              <a:chOff x="4887582" y="5905249"/>
              <a:chExt cx="2029676" cy="1780890"/>
            </a:xfrm>
          </p:grpSpPr>
          <p:sp>
            <p:nvSpPr>
              <p:cNvPr id="39" name="모서리가 둥근 직사각형 38">
                <a:extLst>
                  <a:ext uri="{FF2B5EF4-FFF2-40B4-BE49-F238E27FC236}">
                    <a16:creationId xmlns:a16="http://schemas.microsoft.com/office/drawing/2014/main" id="{4F789E47-01C7-5216-CC6C-527C86F59DA3}"/>
                  </a:ext>
                </a:extLst>
              </p:cNvPr>
              <p:cNvSpPr/>
              <p:nvPr/>
            </p:nvSpPr>
            <p:spPr>
              <a:xfrm>
                <a:off x="4887582" y="5905249"/>
                <a:ext cx="2029676" cy="1780890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4800B35-2860-50D1-FB57-9B5285A9CFCA}"/>
                  </a:ext>
                </a:extLst>
              </p:cNvPr>
              <p:cNvSpPr txBox="1"/>
              <p:nvPr/>
            </p:nvSpPr>
            <p:spPr>
              <a:xfrm>
                <a:off x="5036212" y="6242218"/>
                <a:ext cx="1732416" cy="830993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Gate</a:t>
                </a:r>
                <a:r>
                  <a:rPr lang="ko-KR" altLang="en-US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Keeper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915B2729-1BF7-2D92-E6E3-141AA080749D}"/>
                </a:ext>
              </a:extLst>
            </p:cNvPr>
            <p:cNvGrpSpPr/>
            <p:nvPr/>
          </p:nvGrpSpPr>
          <p:grpSpPr>
            <a:xfrm>
              <a:off x="3074276" y="6854315"/>
              <a:ext cx="4831178" cy="1901830"/>
              <a:chOff x="4600948" y="4780525"/>
              <a:chExt cx="2540001" cy="2540001"/>
            </a:xfrm>
          </p:grpSpPr>
          <p:sp>
            <p:nvSpPr>
              <p:cNvPr id="44" name="모서리가 둥근 직사각형 43">
                <a:extLst>
                  <a:ext uri="{FF2B5EF4-FFF2-40B4-BE49-F238E27FC236}">
                    <a16:creationId xmlns:a16="http://schemas.microsoft.com/office/drawing/2014/main" id="{4B8DBC8F-C0D1-D317-C7A9-4584C910AC95}"/>
                  </a:ext>
                </a:extLst>
              </p:cNvPr>
              <p:cNvSpPr/>
              <p:nvPr/>
            </p:nvSpPr>
            <p:spPr>
              <a:xfrm>
                <a:off x="4600948" y="4780525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AFC8CE4-37B8-CC17-3DC6-F6106E6111E0}"/>
                  </a:ext>
                </a:extLst>
              </p:cNvPr>
              <p:cNvSpPr txBox="1"/>
              <p:nvPr/>
            </p:nvSpPr>
            <p:spPr>
              <a:xfrm>
                <a:off x="4745163" y="5672615"/>
                <a:ext cx="2279362" cy="553994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3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LCD</a:t>
                </a:r>
                <a:endParaRPr lang="en" altLang="ko-KR" sz="3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1E8F5F97-78CA-B6BC-4231-B34FBB51345D}"/>
                </a:ext>
              </a:extLst>
            </p:cNvPr>
            <p:cNvSpPr/>
            <p:nvPr/>
          </p:nvSpPr>
          <p:spPr>
            <a:xfrm>
              <a:off x="3074275" y="4322730"/>
              <a:ext cx="4831179" cy="1901830"/>
            </a:xfrm>
            <a:prstGeom prst="rect">
              <a:avLst/>
            </a:prstGeom>
            <a:noFill/>
            <a:ln w="19050" cap="flat">
              <a:solidFill>
                <a:schemeClr val="accent6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DAA7D39-37A6-706E-27F7-BBAD0D6BAEAD}"/>
                </a:ext>
              </a:extLst>
            </p:cNvPr>
            <p:cNvSpPr txBox="1"/>
            <p:nvPr/>
          </p:nvSpPr>
          <p:spPr>
            <a:xfrm>
              <a:off x="5919860" y="4042256"/>
              <a:ext cx="1985594" cy="276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2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*안정성</a:t>
              </a:r>
              <a:r>
                <a:rPr kumimoji="0" lang="en-US" altLang="ko-KR" sz="12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: Gate</a:t>
              </a:r>
              <a:r>
                <a:rPr kumimoji="0" lang="ko-KR" altLang="en-US" sz="12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 </a:t>
              </a:r>
              <a:r>
                <a:rPr kumimoji="0" lang="en-US" altLang="ko-KR" sz="12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Keeper</a:t>
              </a:r>
              <a:endParaRPr kumimoji="0" lang="ko-KR" altLang="en-US" sz="12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850D8233-0D53-2D5B-8774-8868157C133B}"/>
                </a:ext>
              </a:extLst>
            </p:cNvPr>
            <p:cNvCxnSpPr>
              <a:cxnSpLocks/>
              <a:stCxn id="4" idx="2"/>
              <a:endCxn id="28" idx="0"/>
            </p:cNvCxnSpPr>
            <p:nvPr/>
          </p:nvCxnSpPr>
          <p:spPr>
            <a:xfrm>
              <a:off x="3975916" y="3359078"/>
              <a:ext cx="446832" cy="1192631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AF7863CB-7DB8-C615-6996-02DC3571F85F}"/>
                </a:ext>
              </a:extLst>
            </p:cNvPr>
            <p:cNvCxnSpPr>
              <a:cxnSpLocks/>
              <a:stCxn id="9" idx="2"/>
              <a:endCxn id="28" idx="0"/>
            </p:cNvCxnSpPr>
            <p:nvPr/>
          </p:nvCxnSpPr>
          <p:spPr>
            <a:xfrm flipH="1">
              <a:off x="4422748" y="3344018"/>
              <a:ext cx="1160812" cy="1207691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B60E754E-6F8C-7322-F405-52014A6C4903}"/>
                </a:ext>
              </a:extLst>
            </p:cNvPr>
            <p:cNvCxnSpPr>
              <a:cxnSpLocks/>
              <a:stCxn id="12" idx="2"/>
              <a:endCxn id="28" idx="0"/>
            </p:cNvCxnSpPr>
            <p:nvPr/>
          </p:nvCxnSpPr>
          <p:spPr>
            <a:xfrm flipH="1">
              <a:off x="4422748" y="3359078"/>
              <a:ext cx="2774056" cy="1192631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099C4703-6720-9CBF-5AD7-4DCE3962C9F8}"/>
                </a:ext>
              </a:extLst>
            </p:cNvPr>
            <p:cNvCxnSpPr>
              <a:cxnSpLocks/>
            </p:cNvCxnSpPr>
            <p:nvPr/>
          </p:nvCxnSpPr>
          <p:spPr>
            <a:xfrm>
              <a:off x="5288911" y="5233972"/>
              <a:ext cx="630949" cy="0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CD55E1F4-92F1-98F8-93E9-C3A2FEE6E108}"/>
                </a:ext>
              </a:extLst>
            </p:cNvPr>
            <p:cNvSpPr txBox="1"/>
            <p:nvPr/>
          </p:nvSpPr>
          <p:spPr>
            <a:xfrm>
              <a:off x="5182710" y="2626980"/>
              <a:ext cx="796409" cy="461661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2400" b="1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Malgun Gothic" panose="020B0503020000020004" pitchFamily="34" charset="-127"/>
                  <a:ea typeface="Malgun Gothic" panose="020B0503020000020004" pitchFamily="34" charset="-127"/>
                  <a:sym typeface="Helvetica"/>
                </a:rPr>
                <a:t>Task</a:t>
              </a:r>
            </a:p>
          </p:txBody>
        </p:sp>
      </p:grp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6254B8E2-48EB-F83C-68D6-367068CFCF80}"/>
              </a:ext>
            </a:extLst>
          </p:cNvPr>
          <p:cNvCxnSpPr>
            <a:cxnSpLocks/>
          </p:cNvCxnSpPr>
          <p:nvPr/>
        </p:nvCxnSpPr>
        <p:spPr>
          <a:xfrm>
            <a:off x="4875081" y="6368832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20646768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C1AFD2-2282-C630-8152-B5A575DA4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4810B088-5270-33FE-F5FE-B2451536E488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0DA8378F-E1A6-67C7-3B57-D830BA6433E9}"/>
              </a:ext>
            </a:extLst>
          </p:cNvPr>
          <p:cNvSpPr/>
          <p:nvPr/>
        </p:nvSpPr>
        <p:spPr>
          <a:xfrm>
            <a:off x="599637" y="1459729"/>
            <a:ext cx="560439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</a:t>
            </a:r>
            <a:r>
              <a:rPr lang="en-US" sz="3200" b="1" dirty="0" err="1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Components_Profile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A76AEFF5-785B-5834-B981-D5451E2379D7}"/>
              </a:ext>
            </a:extLst>
          </p:cNvPr>
          <p:cNvSpPr/>
          <p:nvPr/>
        </p:nvSpPr>
        <p:spPr>
          <a:xfrm>
            <a:off x="2753713" y="3022324"/>
            <a:ext cx="2862317" cy="2768872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D92CFE-BA83-9852-231E-B7D0D2C18448}"/>
              </a:ext>
            </a:extLst>
          </p:cNvPr>
          <p:cNvSpPr txBox="1"/>
          <p:nvPr/>
        </p:nvSpPr>
        <p:spPr>
          <a:xfrm>
            <a:off x="3061844" y="3588321"/>
            <a:ext cx="2226730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" altLang="ko-KR" sz="32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Interrupts Lock Manager</a:t>
            </a:r>
            <a:endParaRPr lang="en" altLang="ko-KR" sz="3200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C1E1EBF-7257-0284-4F6D-C1E5D37AE37B}"/>
              </a:ext>
            </a:extLst>
          </p:cNvPr>
          <p:cNvGrpSpPr/>
          <p:nvPr/>
        </p:nvGrpSpPr>
        <p:grpSpPr>
          <a:xfrm>
            <a:off x="2926905" y="6445629"/>
            <a:ext cx="2509015" cy="2435132"/>
            <a:chOff x="1700779" y="6569096"/>
            <a:chExt cx="1835440" cy="1702070"/>
          </a:xfrm>
        </p:grpSpPr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B2B8FBC8-CCCE-2C73-0970-D3D253CC82FD}"/>
                </a:ext>
              </a:extLst>
            </p:cNvPr>
            <p:cNvSpPr/>
            <p:nvPr/>
          </p:nvSpPr>
          <p:spPr>
            <a:xfrm>
              <a:off x="1700779" y="6569096"/>
              <a:ext cx="1835440" cy="1702070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739300-D224-192B-7818-E4AACF6A4C62}"/>
                </a:ext>
              </a:extLst>
            </p:cNvPr>
            <p:cNvSpPr txBox="1"/>
            <p:nvPr/>
          </p:nvSpPr>
          <p:spPr>
            <a:xfrm>
              <a:off x="1911927" y="7036624"/>
              <a:ext cx="1384746" cy="7529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" altLang="ko-KR" sz="3200" b="1" dirty="0">
                  <a:solidFill>
                    <a:srgbClr val="000000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Scoped Lock</a:t>
              </a:r>
              <a:endParaRPr lang="en" altLang="ko-KR" sz="3200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3075B7A-439A-5C6A-0B60-EBE3354DC839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flipH="1">
            <a:off x="4181413" y="5791196"/>
            <a:ext cx="3459" cy="654433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B78848E-7FC7-6F47-3084-56149C19B875}"/>
              </a:ext>
            </a:extLst>
          </p:cNvPr>
          <p:cNvSpPr txBox="1"/>
          <p:nvPr/>
        </p:nvSpPr>
        <p:spPr>
          <a:xfrm>
            <a:off x="2602915" y="2562318"/>
            <a:ext cx="3229841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*안정성: RAII, </a:t>
            </a:r>
            <a:r>
              <a:rPr lang="ko-KR" altLang="en-US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Tail</a:t>
            </a:r>
            <a:r>
              <a:rPr lang="ko-KR" altLang="en-US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Counter</a:t>
            </a:r>
            <a:endParaRPr lang="ko-KR" altLang="en-US" dirty="0">
              <a:solidFill>
                <a:schemeClr val="accent6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E219EBE-D999-0EE5-08AF-D3034DD76607}"/>
              </a:ext>
            </a:extLst>
          </p:cNvPr>
          <p:cNvSpPr txBox="1"/>
          <p:nvPr/>
        </p:nvSpPr>
        <p:spPr>
          <a:xfrm>
            <a:off x="10706809" y="5222930"/>
            <a:ext cx="3301541" cy="1015659"/>
          </a:xfrm>
          <a:prstGeom prst="rect">
            <a:avLst/>
          </a:prstGeom>
          <a:noFill/>
          <a:ln w="31750" cap="flat">
            <a:noFill/>
            <a:miter lim="400000"/>
          </a:ln>
          <a:effectLst>
            <a:softEdge rad="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6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Keyword</a:t>
            </a:r>
            <a:endParaRPr kumimoji="0" lang="ko-KR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E3446B3-38AF-BEB1-5EB0-5A6C9FBFF448}"/>
              </a:ext>
            </a:extLst>
          </p:cNvPr>
          <p:cNvSpPr txBox="1"/>
          <p:nvPr/>
        </p:nvSpPr>
        <p:spPr>
          <a:xfrm>
            <a:off x="8454014" y="7189812"/>
            <a:ext cx="3301541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r>
              <a:rPr lang="en-US" altLang="ko-KR" sz="3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Inline assembly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2B1D1F-42DA-F307-F3CC-91B33495336C}"/>
              </a:ext>
            </a:extLst>
          </p:cNvPr>
          <p:cNvSpPr txBox="1"/>
          <p:nvPr/>
        </p:nvSpPr>
        <p:spPr>
          <a:xfrm>
            <a:off x="13644015" y="7189811"/>
            <a:ext cx="1983873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R0 = self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740C881-E7DF-102C-A0C8-528E9DAF9D99}"/>
              </a:ext>
            </a:extLst>
          </p:cNvPr>
          <p:cNvSpPr txBox="1"/>
          <p:nvPr/>
        </p:nvSpPr>
        <p:spPr>
          <a:xfrm>
            <a:off x="10924382" y="3680797"/>
            <a:ext cx="2862318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함수호출규약</a:t>
            </a:r>
            <a:endParaRPr kumimoji="0" lang="en-US" altLang="ko-KR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cxnSp>
        <p:nvCxnSpPr>
          <p:cNvPr id="68" name="직선 연결선[R] 67">
            <a:extLst>
              <a:ext uri="{FF2B5EF4-FFF2-40B4-BE49-F238E27FC236}">
                <a16:creationId xmlns:a16="http://schemas.microsoft.com/office/drawing/2014/main" id="{701E461D-3394-8CD9-A989-5CB54064F71D}"/>
              </a:ext>
            </a:extLst>
          </p:cNvPr>
          <p:cNvCxnSpPr>
            <a:cxnSpLocks/>
            <a:endCxn id="61" idx="0"/>
          </p:cNvCxnSpPr>
          <p:nvPr/>
        </p:nvCxnSpPr>
        <p:spPr>
          <a:xfrm flipH="1">
            <a:off x="10104785" y="6294006"/>
            <a:ext cx="1103546" cy="89580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직선 연결선[R] 68">
            <a:extLst>
              <a:ext uri="{FF2B5EF4-FFF2-40B4-BE49-F238E27FC236}">
                <a16:creationId xmlns:a16="http://schemas.microsoft.com/office/drawing/2014/main" id="{FBE23043-909C-E959-698F-C38F0796616F}"/>
              </a:ext>
            </a:extLst>
          </p:cNvPr>
          <p:cNvCxnSpPr>
            <a:cxnSpLocks/>
            <a:endCxn id="63" idx="0"/>
          </p:cNvCxnSpPr>
          <p:nvPr/>
        </p:nvCxnSpPr>
        <p:spPr>
          <a:xfrm>
            <a:off x="13300368" y="6294005"/>
            <a:ext cx="1335584" cy="89580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직선 연결선[R] 75">
            <a:extLst>
              <a:ext uri="{FF2B5EF4-FFF2-40B4-BE49-F238E27FC236}">
                <a16:creationId xmlns:a16="http://schemas.microsoft.com/office/drawing/2014/main" id="{DD20B8BB-D0B6-ACC8-8A09-A9340C1604E9}"/>
              </a:ext>
            </a:extLst>
          </p:cNvPr>
          <p:cNvCxnSpPr>
            <a:cxnSpLocks/>
            <a:stCxn id="65" idx="2"/>
            <a:endCxn id="59" idx="0"/>
          </p:cNvCxnSpPr>
          <p:nvPr/>
        </p:nvCxnSpPr>
        <p:spPr>
          <a:xfrm>
            <a:off x="12355541" y="4327124"/>
            <a:ext cx="2039" cy="89580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454914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1341</TotalTime>
  <Words>374</Words>
  <Application>Microsoft Macintosh PowerPoint</Application>
  <PresentationFormat>사용자 지정</PresentationFormat>
  <Paragraphs>140</Paragraphs>
  <Slides>18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Calibri Light</vt:lpstr>
      <vt:lpstr>Arial</vt:lpstr>
      <vt:lpstr>맑은 고딕</vt:lpstr>
      <vt:lpstr>Calibri</vt:lpstr>
      <vt:lpstr>NanumGothic</vt:lpstr>
      <vt:lpstr>Wingdings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이승종/임베디드시스템공학과</cp:lastModifiedBy>
  <cp:revision>169</cp:revision>
  <dcterms:modified xsi:type="dcterms:W3CDTF">2025-03-20T13:41:58Z</dcterms:modified>
</cp:coreProperties>
</file>